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7" r:id="rId3"/>
    <p:sldId id="267" r:id="rId4"/>
    <p:sldId id="268" r:id="rId5"/>
    <p:sldId id="269" r:id="rId6"/>
    <p:sldId id="264" r:id="rId7"/>
    <p:sldId id="265" r:id="rId8"/>
    <p:sldId id="266" r:id="rId9"/>
    <p:sldId id="274" r:id="rId10"/>
    <p:sldId id="271" r:id="rId11"/>
    <p:sldId id="275" r:id="rId12"/>
    <p:sldId id="278" r:id="rId13"/>
    <p:sldId id="279" r:id="rId14"/>
    <p:sldId id="280" r:id="rId15"/>
    <p:sldId id="281" r:id="rId16"/>
    <p:sldId id="283" r:id="rId17"/>
    <p:sldId id="272" r:id="rId18"/>
    <p:sldId id="273" r:id="rId19"/>
    <p:sldId id="284"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F2C"/>
    <a:srgbClr val="63858A"/>
    <a:srgbClr val="65868B"/>
    <a:srgbClr val="59777D"/>
    <a:srgbClr val="7B9CA3"/>
    <a:srgbClr val="856A8A"/>
    <a:srgbClr val="A1AC80"/>
    <a:srgbClr val="95BE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41" autoAdjust="0"/>
  </p:normalViewPr>
  <p:slideViewPr>
    <p:cSldViewPr snapToGrid="0" snapToObjects="1">
      <p:cViewPr varScale="1">
        <p:scale>
          <a:sx n="70" d="100"/>
          <a:sy n="70" d="100"/>
        </p:scale>
        <p:origin x="-13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v4 2803 AS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Subtitle 2"/>
          <p:cNvSpPr>
            <a:spLocks noGrp="1"/>
          </p:cNvSpPr>
          <p:nvPr>
            <p:ph type="subTitle" idx="1" hasCustomPrompt="1"/>
          </p:nvPr>
        </p:nvSpPr>
        <p:spPr>
          <a:xfrm>
            <a:off x="1" y="3197553"/>
            <a:ext cx="9143999" cy="573461"/>
          </a:xfrm>
        </p:spPr>
        <p:txBody>
          <a:bodyPr>
            <a:normAutofit/>
          </a:bodyPr>
          <a:lstStyle>
            <a:lvl1pPr marL="0" indent="0" algn="ctr">
              <a:buNone/>
              <a:defRPr sz="2800">
                <a:solidFill>
                  <a:srgbClr val="65868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Subtitle</a:t>
            </a:r>
            <a:endParaRPr lang="en-US" dirty="0"/>
          </a:p>
        </p:txBody>
      </p:sp>
      <p:sp>
        <p:nvSpPr>
          <p:cNvPr id="2" name="Title 1"/>
          <p:cNvSpPr>
            <a:spLocks noGrp="1"/>
          </p:cNvSpPr>
          <p:nvPr>
            <p:ph type="ctrTitle" hasCustomPrompt="1"/>
          </p:nvPr>
        </p:nvSpPr>
        <p:spPr>
          <a:xfrm>
            <a:off x="1" y="2530548"/>
            <a:ext cx="9144000" cy="667005"/>
          </a:xfrm>
        </p:spPr>
        <p:txBody>
          <a:bodyPr>
            <a:normAutofit/>
          </a:bodyPr>
          <a:lstStyle>
            <a:lvl1pPr algn="ctr">
              <a:defRPr sz="3800" i="0">
                <a:solidFill>
                  <a:srgbClr val="65868B"/>
                </a:solidFill>
              </a:defRPr>
            </a:lvl1pPr>
          </a:lstStyle>
          <a:p>
            <a:r>
              <a:rPr lang="en-GB" dirty="0" smtClean="0"/>
              <a:t>Presentation Title</a:t>
            </a:r>
            <a:endParaRPr lang="en-US" dirty="0"/>
          </a:p>
        </p:txBody>
      </p:sp>
      <p:cxnSp>
        <p:nvCxnSpPr>
          <p:cNvPr id="11" name="Straight Connector 10"/>
          <p:cNvCxnSpPr/>
          <p:nvPr userDrawn="1"/>
        </p:nvCxnSpPr>
        <p:spPr>
          <a:xfrm flipH="1">
            <a:off x="4563507" y="4108677"/>
            <a:ext cx="1" cy="314467"/>
          </a:xfrm>
          <a:prstGeom prst="line">
            <a:avLst/>
          </a:prstGeom>
          <a:ln>
            <a:solidFill>
              <a:srgbClr val="EF6F2C"/>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563508" y="4530086"/>
            <a:ext cx="1" cy="314467"/>
          </a:xfrm>
          <a:prstGeom prst="line">
            <a:avLst/>
          </a:prstGeom>
          <a:ln>
            <a:solidFill>
              <a:srgbClr val="EF6F2C"/>
            </a:solidFill>
          </a:ln>
          <a:effectLst/>
        </p:spPr>
        <p:style>
          <a:lnRef idx="2">
            <a:schemeClr val="accent1"/>
          </a:lnRef>
          <a:fillRef idx="0">
            <a:schemeClr val="accent1"/>
          </a:fillRef>
          <a:effectRef idx="1">
            <a:schemeClr val="accent1"/>
          </a:effectRef>
          <a:fontRef idx="minor">
            <a:schemeClr val="tx1"/>
          </a:fontRef>
        </p:style>
      </p:cxnSp>
      <p:sp>
        <p:nvSpPr>
          <p:cNvPr id="35" name="Content Placeholder 34"/>
          <p:cNvSpPr>
            <a:spLocks noGrp="1"/>
          </p:cNvSpPr>
          <p:nvPr>
            <p:ph sz="quarter" idx="12" hasCustomPrompt="1"/>
          </p:nvPr>
        </p:nvSpPr>
        <p:spPr>
          <a:xfrm>
            <a:off x="4564063" y="4048125"/>
            <a:ext cx="4579937" cy="382588"/>
          </a:xfrm>
        </p:spPr>
        <p:txBody>
          <a:bodyPr>
            <a:noAutofit/>
          </a:bodyPr>
          <a:lstStyle>
            <a:lvl1pPr marL="0" indent="0">
              <a:buNone/>
              <a:defRPr sz="2000">
                <a:solidFill>
                  <a:srgbClr val="65868B"/>
                </a:solidFill>
              </a:defRPr>
            </a:lvl1pPr>
          </a:lstStyle>
          <a:p>
            <a:pPr lvl="0"/>
            <a:r>
              <a:rPr lang="en-GB" dirty="0" smtClean="0"/>
              <a:t>Role</a:t>
            </a:r>
            <a:endParaRPr lang="en-GB" dirty="0"/>
          </a:p>
        </p:txBody>
      </p:sp>
      <p:sp>
        <p:nvSpPr>
          <p:cNvPr id="37" name="Content Placeholder 36"/>
          <p:cNvSpPr>
            <a:spLocks noGrp="1"/>
          </p:cNvSpPr>
          <p:nvPr>
            <p:ph sz="quarter" idx="13" hasCustomPrompt="1"/>
          </p:nvPr>
        </p:nvSpPr>
        <p:spPr>
          <a:xfrm>
            <a:off x="4564063" y="4530725"/>
            <a:ext cx="4579937" cy="314325"/>
          </a:xfrm>
        </p:spPr>
        <p:txBody>
          <a:bodyPr>
            <a:normAutofit/>
          </a:bodyPr>
          <a:lstStyle>
            <a:lvl1pPr marL="0" indent="0">
              <a:buNone/>
              <a:defRPr sz="1800">
                <a:solidFill>
                  <a:srgbClr val="63858A"/>
                </a:solidFill>
              </a:defRPr>
            </a:lvl1pPr>
          </a:lstStyle>
          <a:p>
            <a:pPr lvl="0"/>
            <a:r>
              <a:rPr lang="en-GB" sz="1400" dirty="0" smtClean="0"/>
              <a:t>Date</a:t>
            </a:r>
            <a:endParaRPr lang="en-GB" dirty="0"/>
          </a:p>
        </p:txBody>
      </p:sp>
      <p:sp>
        <p:nvSpPr>
          <p:cNvPr id="13" name="Content Placeholder 12"/>
          <p:cNvSpPr>
            <a:spLocks noGrp="1"/>
          </p:cNvSpPr>
          <p:nvPr>
            <p:ph sz="quarter" idx="14" hasCustomPrompt="1"/>
          </p:nvPr>
        </p:nvSpPr>
        <p:spPr>
          <a:xfrm>
            <a:off x="-14288" y="4048125"/>
            <a:ext cx="4578351" cy="382588"/>
          </a:xfrm>
        </p:spPr>
        <p:txBody>
          <a:bodyPr>
            <a:noAutofit/>
          </a:bodyPr>
          <a:lstStyle>
            <a:lvl1pPr marL="0" indent="0" algn="r">
              <a:buNone/>
              <a:defRPr sz="2000">
                <a:solidFill>
                  <a:srgbClr val="63858A"/>
                </a:solidFill>
                <a:latin typeface="+mj-lt"/>
              </a:defRPr>
            </a:lvl1pPr>
          </a:lstStyle>
          <a:p>
            <a:pPr lvl="0"/>
            <a:r>
              <a:rPr lang="en-GB" sz="2000" dirty="0" smtClean="0"/>
              <a:t>Speaker</a:t>
            </a:r>
            <a:endParaRPr lang="en-GB" dirty="0"/>
          </a:p>
        </p:txBody>
      </p:sp>
      <p:sp>
        <p:nvSpPr>
          <p:cNvPr id="18" name="Content Placeholder 17"/>
          <p:cNvSpPr>
            <a:spLocks noGrp="1"/>
          </p:cNvSpPr>
          <p:nvPr>
            <p:ph sz="quarter" idx="15" hasCustomPrompt="1"/>
          </p:nvPr>
        </p:nvSpPr>
        <p:spPr>
          <a:xfrm>
            <a:off x="-14288" y="4530725"/>
            <a:ext cx="4578351" cy="314325"/>
          </a:xfrm>
        </p:spPr>
        <p:txBody>
          <a:bodyPr>
            <a:normAutofit/>
          </a:bodyPr>
          <a:lstStyle>
            <a:lvl1pPr marL="0" indent="0" algn="r">
              <a:buNone/>
              <a:defRPr sz="1400">
                <a:solidFill>
                  <a:srgbClr val="63858A"/>
                </a:solidFill>
              </a:defRPr>
            </a:lvl1pPr>
          </a:lstStyle>
          <a:p>
            <a:pPr lvl="0"/>
            <a:r>
              <a:rPr lang="en-GB" sz="1400" dirty="0" smtClean="0"/>
              <a:t>Venue</a:t>
            </a:r>
            <a:endParaRPr lang="en-GB" dirty="0"/>
          </a:p>
        </p:txBody>
      </p:sp>
    </p:spTree>
    <p:extLst>
      <p:ext uri="{BB962C8B-B14F-4D97-AF65-F5344CB8AC3E}">
        <p14:creationId xmlns:p14="http://schemas.microsoft.com/office/powerpoint/2010/main" val="182309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12" name="Picture 11" descr="v4 2803 AS Powerpoint 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6126558" y="1677140"/>
            <a:ext cx="2522175" cy="1667717"/>
          </a:xfrm>
        </p:spPr>
        <p:txBody>
          <a:bodyPr anchor="b"/>
          <a:lstStyle>
            <a:lvl1pPr algn="l">
              <a:defRPr sz="2000" b="1"/>
            </a:lvl1pPr>
          </a:lstStyle>
          <a:p>
            <a:r>
              <a:rPr lang="en-GB" dirty="0" smtClean="0"/>
              <a:t>Click to edit Master title style</a:t>
            </a:r>
            <a:endParaRPr lang="en-US" dirty="0"/>
          </a:p>
        </p:txBody>
      </p:sp>
      <p:sp>
        <p:nvSpPr>
          <p:cNvPr id="9" name="Picture Placeholder 2"/>
          <p:cNvSpPr>
            <a:spLocks noGrp="1"/>
          </p:cNvSpPr>
          <p:nvPr>
            <p:ph type="pic" idx="1"/>
          </p:nvPr>
        </p:nvSpPr>
        <p:spPr>
          <a:xfrm>
            <a:off x="540144" y="16771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3"/>
          <p:cNvSpPr>
            <a:spLocks noGrp="1"/>
          </p:cNvSpPr>
          <p:nvPr>
            <p:ph type="body" sz="half" idx="2"/>
          </p:nvPr>
        </p:nvSpPr>
        <p:spPr>
          <a:xfrm>
            <a:off x="6126558" y="3444326"/>
            <a:ext cx="2522175" cy="23476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1" name="Title 1"/>
          <p:cNvSpPr txBox="1">
            <a:spLocks/>
          </p:cNvSpPr>
          <p:nvPr userDrawn="1"/>
        </p:nvSpPr>
        <p:spPr>
          <a:xfrm>
            <a:off x="457200" y="274638"/>
            <a:ext cx="8229600" cy="855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r>
              <a:rPr lang="en-GB" smtClean="0"/>
              <a:t>Click to edit Master title style</a:t>
            </a:r>
            <a:endParaRPr lang="en-US" dirty="0"/>
          </a:p>
        </p:txBody>
      </p:sp>
    </p:spTree>
    <p:extLst>
      <p:ext uri="{BB962C8B-B14F-4D97-AF65-F5344CB8AC3E}">
        <p14:creationId xmlns:p14="http://schemas.microsoft.com/office/powerpoint/2010/main" val="40754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descr="v4 2803 AS Powerpoint templat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85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4 2803 AS Powerpoint 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997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v4 2803 AS Powerpoint templat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
        <p:nvSpPr>
          <p:cNvPr id="11" name="Content Placeholder 2"/>
          <p:cNvSpPr>
            <a:spLocks noGrp="1"/>
          </p:cNvSpPr>
          <p:nvPr>
            <p:ph idx="1"/>
          </p:nvPr>
        </p:nvSpPr>
        <p:spPr>
          <a:xfrm>
            <a:off x="457200" y="1600200"/>
            <a:ext cx="8229600" cy="439069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2080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v4 2803 AS Powerpoint 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
        <p:nvSpPr>
          <p:cNvPr id="12" name="Content Placeholder 2"/>
          <p:cNvSpPr>
            <a:spLocks noGrp="1"/>
          </p:cNvSpPr>
          <p:nvPr>
            <p:ph idx="1"/>
          </p:nvPr>
        </p:nvSpPr>
        <p:spPr>
          <a:xfrm>
            <a:off x="457200" y="1600200"/>
            <a:ext cx="8229600" cy="439069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2581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v4 2803 AS Powerpoint 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328190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descr="v4 2803 AS Powerpoint templat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72823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v4 2803 AS Powerpoint 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Title 1"/>
          <p:cNvSpPr>
            <a:spLocks noGrp="1"/>
          </p:cNvSpPr>
          <p:nvPr>
            <p:ph type="title"/>
          </p:nvPr>
        </p:nvSpPr>
        <p:spPr>
          <a:xfrm>
            <a:off x="457200" y="274638"/>
            <a:ext cx="8229600" cy="855224"/>
          </a:xfrm>
        </p:spPr>
        <p:txBody>
          <a:bodyPr>
            <a:normAutofit/>
          </a:bodyPr>
          <a:lstStyle>
            <a:lvl1pPr>
              <a:defRPr sz="3000">
                <a:solidFill>
                  <a:schemeClr val="bg1"/>
                </a:solidFill>
              </a:defRPr>
            </a:lvl1pPr>
          </a:lstStyle>
          <a:p>
            <a:r>
              <a:rPr lang="en-GB" dirty="0" smtClean="0"/>
              <a:t>Click to edit Master title style</a:t>
            </a:r>
            <a:endParaRPr lang="en-US" dirty="0"/>
          </a:p>
        </p:txBody>
      </p:sp>
    </p:spTree>
    <p:extLst>
      <p:ext uri="{BB962C8B-B14F-4D97-AF65-F5344CB8AC3E}">
        <p14:creationId xmlns:p14="http://schemas.microsoft.com/office/powerpoint/2010/main" val="192631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v4 2803 AS Powerpoint 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6126558" y="1677140"/>
            <a:ext cx="2522175" cy="1667717"/>
          </a:xfrm>
        </p:spPr>
        <p:txBody>
          <a:bodyPr anchor="b"/>
          <a:lstStyle>
            <a:lvl1pPr algn="l">
              <a:defRPr sz="2000" b="1"/>
            </a:lvl1pPr>
          </a:lstStyle>
          <a:p>
            <a:r>
              <a:rPr lang="en-GB" dirty="0" smtClean="0"/>
              <a:t>Click to edit Master title style</a:t>
            </a:r>
            <a:endParaRPr lang="en-US" dirty="0"/>
          </a:p>
        </p:txBody>
      </p:sp>
      <p:sp>
        <p:nvSpPr>
          <p:cNvPr id="10" name="Picture Placeholder 2"/>
          <p:cNvSpPr>
            <a:spLocks noGrp="1"/>
          </p:cNvSpPr>
          <p:nvPr>
            <p:ph type="pic" idx="1"/>
          </p:nvPr>
        </p:nvSpPr>
        <p:spPr>
          <a:xfrm>
            <a:off x="540144" y="16771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p:cNvSpPr>
            <a:spLocks noGrp="1"/>
          </p:cNvSpPr>
          <p:nvPr>
            <p:ph type="body" sz="half" idx="2"/>
          </p:nvPr>
        </p:nvSpPr>
        <p:spPr>
          <a:xfrm>
            <a:off x="6126558" y="3444326"/>
            <a:ext cx="2522175" cy="23476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2" name="Title 1"/>
          <p:cNvSpPr txBox="1">
            <a:spLocks/>
          </p:cNvSpPr>
          <p:nvPr userDrawn="1"/>
        </p:nvSpPr>
        <p:spPr>
          <a:xfrm>
            <a:off x="457200" y="274638"/>
            <a:ext cx="8229600" cy="855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r>
              <a:rPr lang="en-GB" smtClean="0"/>
              <a:t>Click to edit Master title style</a:t>
            </a:r>
            <a:endParaRPr lang="en-US" dirty="0"/>
          </a:p>
        </p:txBody>
      </p:sp>
    </p:spTree>
    <p:extLst>
      <p:ext uri="{BB962C8B-B14F-4D97-AF65-F5344CB8AC3E}">
        <p14:creationId xmlns:p14="http://schemas.microsoft.com/office/powerpoint/2010/main" val="249487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3" name="Picture 12" descr="v4 2803 AS Powerpoint templat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6126558" y="1677140"/>
            <a:ext cx="2522175" cy="1667717"/>
          </a:xfrm>
        </p:spPr>
        <p:txBody>
          <a:bodyPr anchor="b"/>
          <a:lstStyle>
            <a:lvl1pPr algn="l">
              <a:defRPr sz="2000" b="1"/>
            </a:lvl1pPr>
          </a:lstStyle>
          <a:p>
            <a:r>
              <a:rPr lang="en-GB" dirty="0" smtClean="0"/>
              <a:t>Click to edit Master title style</a:t>
            </a:r>
            <a:endParaRPr lang="en-US" dirty="0"/>
          </a:p>
        </p:txBody>
      </p:sp>
      <p:sp>
        <p:nvSpPr>
          <p:cNvPr id="10" name="Picture Placeholder 2"/>
          <p:cNvSpPr>
            <a:spLocks noGrp="1"/>
          </p:cNvSpPr>
          <p:nvPr>
            <p:ph type="pic" idx="1"/>
          </p:nvPr>
        </p:nvSpPr>
        <p:spPr>
          <a:xfrm>
            <a:off x="540144" y="167714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p:cNvSpPr>
            <a:spLocks noGrp="1"/>
          </p:cNvSpPr>
          <p:nvPr>
            <p:ph type="body" sz="half" idx="2"/>
          </p:nvPr>
        </p:nvSpPr>
        <p:spPr>
          <a:xfrm>
            <a:off x="6126558" y="3444326"/>
            <a:ext cx="2522175" cy="23476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2" name="Title 1"/>
          <p:cNvSpPr txBox="1">
            <a:spLocks/>
          </p:cNvSpPr>
          <p:nvPr userDrawn="1"/>
        </p:nvSpPr>
        <p:spPr>
          <a:xfrm>
            <a:off x="457200" y="274638"/>
            <a:ext cx="8229600" cy="8552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chemeClr val="bg1"/>
                </a:solidFill>
                <a:latin typeface="+mj-lt"/>
                <a:ea typeface="+mj-ea"/>
                <a:cs typeface="+mj-cs"/>
              </a:defRPr>
            </a:lvl1pPr>
          </a:lstStyle>
          <a:p>
            <a:r>
              <a:rPr lang="en-GB" smtClean="0"/>
              <a:t>Click to edit Master title style</a:t>
            </a:r>
            <a:endParaRPr lang="en-US" dirty="0"/>
          </a:p>
        </p:txBody>
      </p:sp>
    </p:spTree>
    <p:extLst>
      <p:ext uri="{BB962C8B-B14F-4D97-AF65-F5344CB8AC3E}">
        <p14:creationId xmlns:p14="http://schemas.microsoft.com/office/powerpoint/2010/main" val="411193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39069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693012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400" kern="1200">
          <a:solidFill>
            <a:srgbClr val="5977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rgbClr val="EF6F2C"/>
          </a:solidFill>
          <a:latin typeface="+mn-lt"/>
          <a:ea typeface="+mn-ea"/>
          <a:cs typeface="+mn-cs"/>
        </a:defRPr>
      </a:lvl1pPr>
      <a:lvl2pPr marL="742950" indent="-285750" algn="l" defTabSz="457200" rtl="0" eaLnBrk="1" latinLnBrk="0" hangingPunct="1">
        <a:spcBef>
          <a:spcPct val="20000"/>
        </a:spcBef>
        <a:buFont typeface="Arial"/>
        <a:buChar char="–"/>
        <a:defRPr sz="2700" b="0" kern="1200">
          <a:solidFill>
            <a:srgbClr val="59777D"/>
          </a:solidFill>
          <a:latin typeface="+mn-lt"/>
          <a:ea typeface="+mn-ea"/>
          <a:cs typeface="+mn-cs"/>
        </a:defRPr>
      </a:lvl2pPr>
      <a:lvl3pPr marL="1143000" indent="-228600" algn="l" defTabSz="457200" rtl="0" eaLnBrk="1" latinLnBrk="0" hangingPunct="1">
        <a:spcBef>
          <a:spcPct val="20000"/>
        </a:spcBef>
        <a:buFont typeface="Arial"/>
        <a:buChar char="•"/>
        <a:defRPr sz="2400" b="0" kern="1200">
          <a:solidFill>
            <a:srgbClr val="59777D"/>
          </a:solidFill>
          <a:latin typeface="+mn-lt"/>
          <a:ea typeface="+mn-ea"/>
          <a:cs typeface="+mn-cs"/>
        </a:defRPr>
      </a:lvl3pPr>
      <a:lvl4pPr marL="1600200" indent="-228600" algn="l" defTabSz="457200" rtl="0" eaLnBrk="1" latinLnBrk="0" hangingPunct="1">
        <a:spcBef>
          <a:spcPct val="20000"/>
        </a:spcBef>
        <a:buFont typeface="Arial"/>
        <a:buChar char="–"/>
        <a:defRPr sz="2000" b="0" kern="1200">
          <a:solidFill>
            <a:srgbClr val="59777D"/>
          </a:solidFill>
          <a:latin typeface="+mn-lt"/>
          <a:ea typeface="+mn-ea"/>
          <a:cs typeface="+mn-cs"/>
        </a:defRPr>
      </a:lvl4pPr>
      <a:lvl5pPr marL="2057400" indent="-228600" algn="l" defTabSz="457200" rtl="0" eaLnBrk="1" latinLnBrk="0" hangingPunct="1">
        <a:spcBef>
          <a:spcPct val="20000"/>
        </a:spcBef>
        <a:buFont typeface="Arial"/>
        <a:buChar char="»"/>
        <a:defRPr sz="2000" b="0" kern="1200">
          <a:solidFill>
            <a:srgbClr val="59777D"/>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sniffer.org.uk/climatereadyplaces/impacts/?v=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www.sniffer.org.uk/climatereadyplaces/" TargetMode="External"/><Relationship Id="rId2" Type="http://schemas.openxmlformats.org/officeDocument/2006/relationships/hyperlink" Target="http://www.adaptationscotland.org.uk/why-adapt/climate-trends-and-projections" TargetMode="External"/><Relationship Id="rId1" Type="http://schemas.openxmlformats.org/officeDocument/2006/relationships/slideLayout" Target="../slideLayouts/slideLayout2.xml"/><Relationship Id="rId4" Type="http://schemas.openxmlformats.org/officeDocument/2006/relationships/hyperlink" Target="http://www.greenerscotlan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eograph.org.uk/profile/1286"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creativecommons.org/licenses/by-sa/2.0/" TargetMode="External"/><Relationship Id="rId4" Type="http://schemas.openxmlformats.org/officeDocument/2006/relationships/hyperlink" Target="http://www.geograph.org.uk/reuse.php?id=275059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 y="3406118"/>
            <a:ext cx="9143999" cy="1493428"/>
          </a:xfrm>
          <a:solidFill>
            <a:schemeClr val="bg1"/>
          </a:solidFill>
        </p:spPr>
        <p:txBody>
          <a:bodyPr>
            <a:noAutofit/>
          </a:bodyPr>
          <a:lstStyle/>
          <a:p>
            <a:r>
              <a:rPr lang="en-GB" sz="2400" dirty="0" smtClean="0"/>
              <a:t>Creating strong and healthy places to live, work and play</a:t>
            </a:r>
          </a:p>
          <a:p>
            <a:endParaRPr lang="en-GB" sz="2400" dirty="0"/>
          </a:p>
          <a:p>
            <a:r>
              <a:rPr lang="en-GB" sz="2400" b="1" dirty="0" smtClean="0">
                <a:solidFill>
                  <a:srgbClr val="EF6F2C"/>
                </a:solidFill>
                <a:latin typeface="Calibri Light" panose="020F0302020204030204" pitchFamily="34" charset="0"/>
              </a:rPr>
              <a:t>Presentation for students</a:t>
            </a:r>
          </a:p>
          <a:p>
            <a:endParaRPr lang="en-GB" sz="3500" dirty="0" smtClean="0"/>
          </a:p>
          <a:p>
            <a:endParaRPr lang="en-GB" sz="3500" dirty="0" smtClean="0"/>
          </a:p>
        </p:txBody>
      </p:sp>
      <p:sp>
        <p:nvSpPr>
          <p:cNvPr id="4" name="Title 3"/>
          <p:cNvSpPr>
            <a:spLocks noGrp="1"/>
          </p:cNvSpPr>
          <p:nvPr>
            <p:ph type="ctrTitle"/>
          </p:nvPr>
        </p:nvSpPr>
        <p:spPr>
          <a:xfrm>
            <a:off x="2" y="2776284"/>
            <a:ext cx="9144000" cy="667005"/>
          </a:xfrm>
        </p:spPr>
        <p:txBody>
          <a:bodyPr>
            <a:noAutofit/>
          </a:bodyPr>
          <a:lstStyle/>
          <a:p>
            <a:r>
              <a:rPr lang="en-GB" sz="5000" b="1" dirty="0" smtClean="0">
                <a:latin typeface="Calibri Light" panose="020F0302020204030204" pitchFamily="34" charset="0"/>
              </a:rPr>
              <a:t>Climate Ready Places</a:t>
            </a:r>
            <a:endParaRPr lang="en-GB" sz="5000" b="1" dirty="0">
              <a:latin typeface="Calibri Light" panose="020F0302020204030204" pitchFamily="34" charset="0"/>
            </a:endParaRPr>
          </a:p>
        </p:txBody>
      </p:sp>
      <p:pic>
        <p:nvPicPr>
          <p:cNvPr id="3" name="Picture 2"/>
          <p:cNvPicPr>
            <a:picLocks noChangeAspect="1"/>
          </p:cNvPicPr>
          <p:nvPr/>
        </p:nvPicPr>
        <p:blipFill>
          <a:blip r:embed="rId2"/>
          <a:stretch>
            <a:fillRect/>
          </a:stretch>
        </p:blipFill>
        <p:spPr>
          <a:xfrm>
            <a:off x="6727471" y="636073"/>
            <a:ext cx="1726286" cy="972000"/>
          </a:xfrm>
          <a:prstGeom prst="rect">
            <a:avLst/>
          </a:prstGeom>
        </p:spPr>
      </p:pic>
      <p:sp>
        <p:nvSpPr>
          <p:cNvPr id="6" name="Rectangle 5"/>
          <p:cNvSpPr/>
          <p:nvPr/>
        </p:nvSpPr>
        <p:spPr>
          <a:xfrm>
            <a:off x="3209731" y="596766"/>
            <a:ext cx="2613553" cy="17229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32" y="636073"/>
            <a:ext cx="2006906" cy="864000"/>
          </a:xfrm>
          <a:prstGeom prst="rect">
            <a:avLst/>
          </a:prstGeom>
        </p:spPr>
      </p:pic>
    </p:spTree>
    <p:extLst>
      <p:ext uri="{BB962C8B-B14F-4D97-AF65-F5344CB8AC3E}">
        <p14:creationId xmlns:p14="http://schemas.microsoft.com/office/powerpoint/2010/main" val="335853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50260" y="2350992"/>
            <a:ext cx="6851793" cy="2262158"/>
          </a:xfrm>
          <a:prstGeom prst="rect">
            <a:avLst/>
          </a:prstGeom>
        </p:spPr>
        <p:txBody>
          <a:bodyPr wrap="square">
            <a:spAutoFit/>
          </a:bodyPr>
          <a:lstStyle/>
          <a:p>
            <a:pPr lvl="0" algn="ctr">
              <a:spcBef>
                <a:spcPct val="0"/>
              </a:spcBef>
            </a:pPr>
            <a:r>
              <a:rPr lang="en-GB" sz="3500" b="1" dirty="0">
                <a:solidFill>
                  <a:srgbClr val="7B9CA3"/>
                </a:solidFill>
                <a:ea typeface="+mj-ea"/>
                <a:cs typeface="+mj-cs"/>
              </a:rPr>
              <a:t>How will climate change </a:t>
            </a:r>
            <a:endParaRPr lang="en-GB" sz="3500" b="1" dirty="0" smtClean="0">
              <a:solidFill>
                <a:srgbClr val="7B9CA3"/>
              </a:solidFill>
              <a:ea typeface="+mj-ea"/>
              <a:cs typeface="+mj-cs"/>
            </a:endParaRPr>
          </a:p>
          <a:p>
            <a:pPr lvl="0" algn="ctr">
              <a:spcBef>
                <a:spcPct val="0"/>
              </a:spcBef>
            </a:pPr>
            <a:r>
              <a:rPr lang="en-GB" sz="3500" b="1" dirty="0" smtClean="0">
                <a:solidFill>
                  <a:srgbClr val="7B9CA3"/>
                </a:solidFill>
                <a:ea typeface="+mj-ea"/>
                <a:cs typeface="+mj-cs"/>
              </a:rPr>
              <a:t>impact Scotland?</a:t>
            </a:r>
          </a:p>
          <a:p>
            <a:pPr lvl="0" algn="ctr">
              <a:spcBef>
                <a:spcPct val="0"/>
              </a:spcBef>
            </a:pPr>
            <a:endParaRPr lang="en-GB" sz="3500" b="1" dirty="0">
              <a:solidFill>
                <a:srgbClr val="7B9CA3"/>
              </a:solidFill>
              <a:ea typeface="+mj-ea"/>
              <a:cs typeface="+mj-cs"/>
            </a:endParaRPr>
          </a:p>
          <a:p>
            <a:pPr lvl="0">
              <a:spcBef>
                <a:spcPct val="0"/>
              </a:spcBef>
            </a:pPr>
            <a:r>
              <a:rPr lang="en-GB" i="1" dirty="0" smtClean="0">
                <a:solidFill>
                  <a:srgbClr val="7B9CA3"/>
                </a:solidFill>
                <a:ea typeface="+mj-ea"/>
                <a:cs typeface="+mj-cs"/>
              </a:rPr>
              <a:t>The following slides give some examples – </a:t>
            </a:r>
            <a:r>
              <a:rPr lang="en-GB" i="1" dirty="0">
                <a:solidFill>
                  <a:srgbClr val="7B9CA3"/>
                </a:solidFill>
                <a:ea typeface="+mj-ea"/>
                <a:cs typeface="+mj-cs"/>
              </a:rPr>
              <a:t>you can also find more here: </a:t>
            </a:r>
            <a:r>
              <a:rPr lang="en-GB" i="1" dirty="0">
                <a:solidFill>
                  <a:srgbClr val="7B9CA3"/>
                </a:solidFill>
                <a:ea typeface="+mj-ea"/>
                <a:cs typeface="+mj-cs"/>
                <a:hlinkClick r:id="rId2"/>
              </a:rPr>
              <a:t>http://www.sniffer.org.uk/climatereadyplaces/impacts/?</a:t>
            </a:r>
            <a:r>
              <a:rPr lang="en-GB" i="1" dirty="0" smtClean="0">
                <a:solidFill>
                  <a:srgbClr val="7B9CA3"/>
                </a:solidFill>
                <a:ea typeface="+mj-ea"/>
                <a:cs typeface="+mj-cs"/>
                <a:hlinkClick r:id="rId2"/>
              </a:rPr>
              <a:t>v=5</a:t>
            </a:r>
            <a:r>
              <a:rPr lang="en-GB" i="1" dirty="0" smtClean="0">
                <a:solidFill>
                  <a:srgbClr val="7B9CA3"/>
                </a:solidFill>
                <a:ea typeface="+mj-ea"/>
                <a:cs typeface="+mj-cs"/>
              </a:rPr>
              <a:t> </a:t>
            </a:r>
            <a:endParaRPr lang="en-GB" i="1" dirty="0">
              <a:solidFill>
                <a:srgbClr val="7B9CA3"/>
              </a:solidFill>
              <a:ea typeface="+mj-ea"/>
              <a:cs typeface="+mj-cs"/>
            </a:endParaRPr>
          </a:p>
        </p:txBody>
      </p:sp>
    </p:spTree>
    <p:extLst>
      <p:ext uri="{BB962C8B-B14F-4D97-AF65-F5344CB8AC3E}">
        <p14:creationId xmlns:p14="http://schemas.microsoft.com/office/powerpoint/2010/main" val="18028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cstate="print">
            <a:duotone>
              <a:srgbClr val="333399">
                <a:shade val="45000"/>
                <a:satMod val="135000"/>
              </a:srgbClr>
              <a:prstClr val="white"/>
            </a:duotone>
          </a:blip>
          <a:srcRect b="7349"/>
          <a:stretch/>
        </p:blipFill>
        <p:spPr bwMode="auto">
          <a:xfrm>
            <a:off x="4336928" y="2047163"/>
            <a:ext cx="4021372" cy="3725840"/>
          </a:xfrm>
          <a:prstGeom prst="rect">
            <a:avLst/>
          </a:prstGeom>
          <a:blipFill>
            <a:blip r:embed="rId3" cstate="print"/>
            <a:tile tx="0" ty="0" sx="100000" sy="100000" flip="none" algn="tl"/>
          </a:blipFill>
          <a:ln w="9525">
            <a:noFill/>
            <a:miter lim="800000"/>
            <a:headEnd/>
            <a:tailEnd/>
          </a:ln>
          <a:effectLst/>
        </p:spPr>
      </p:pic>
      <p:sp>
        <p:nvSpPr>
          <p:cNvPr id="2" name="Title 1"/>
          <p:cNvSpPr>
            <a:spLocks noGrp="1"/>
          </p:cNvSpPr>
          <p:nvPr>
            <p:ph type="title"/>
          </p:nvPr>
        </p:nvSpPr>
        <p:spPr>
          <a:xfrm>
            <a:off x="457200" y="138158"/>
            <a:ext cx="8229600" cy="855224"/>
          </a:xfrm>
        </p:spPr>
        <p:txBody>
          <a:bodyPr>
            <a:normAutofit/>
          </a:bodyPr>
          <a:lstStyle/>
          <a:p>
            <a:r>
              <a:rPr lang="en-GB" b="1" dirty="0" smtClean="0"/>
              <a:t>Buildings where we live, work and play</a:t>
            </a:r>
            <a:endParaRPr lang="en-GB" b="1" dirty="0"/>
          </a:p>
        </p:txBody>
      </p:sp>
      <p:sp>
        <p:nvSpPr>
          <p:cNvPr id="3" name="Content Placeholder 2"/>
          <p:cNvSpPr>
            <a:spLocks noGrp="1"/>
          </p:cNvSpPr>
          <p:nvPr>
            <p:ph idx="1"/>
          </p:nvPr>
        </p:nvSpPr>
        <p:spPr>
          <a:xfrm>
            <a:off x="655093" y="1557525"/>
            <a:ext cx="8031707" cy="4189864"/>
          </a:xfrm>
          <a:solidFill>
            <a:schemeClr val="bg1">
              <a:alpha val="76000"/>
            </a:schemeClr>
          </a:solidFill>
        </p:spPr>
        <p:txBody>
          <a:bodyPr>
            <a:noAutofit/>
          </a:bodyPr>
          <a:lstStyle/>
          <a:p>
            <a:r>
              <a:rPr lang="en-GB" sz="2500" dirty="0">
                <a:solidFill>
                  <a:srgbClr val="7B9CA3"/>
                </a:solidFill>
              </a:rPr>
              <a:t>Buildings are damaged by severe weather like </a:t>
            </a:r>
            <a:r>
              <a:rPr lang="en-GB" sz="2500" dirty="0" smtClean="0">
                <a:solidFill>
                  <a:srgbClr val="7B9CA3"/>
                </a:solidFill>
              </a:rPr>
              <a:t>high winds </a:t>
            </a:r>
            <a:r>
              <a:rPr lang="en-GB" sz="2500" dirty="0">
                <a:solidFill>
                  <a:srgbClr val="7B9CA3"/>
                </a:solidFill>
              </a:rPr>
              <a:t>and heavy rain. This can cause water to </a:t>
            </a:r>
            <a:r>
              <a:rPr lang="en-GB" sz="2500" dirty="0" smtClean="0">
                <a:solidFill>
                  <a:srgbClr val="7B9CA3"/>
                </a:solidFill>
              </a:rPr>
              <a:t>leak in through </a:t>
            </a:r>
            <a:r>
              <a:rPr lang="en-GB" sz="2500" dirty="0">
                <a:solidFill>
                  <a:srgbClr val="7B9CA3"/>
                </a:solidFill>
              </a:rPr>
              <a:t>broken gutters and cracks </a:t>
            </a:r>
            <a:r>
              <a:rPr lang="en-GB" sz="2500" dirty="0" smtClean="0">
                <a:solidFill>
                  <a:srgbClr val="7B9CA3"/>
                </a:solidFill>
              </a:rPr>
              <a:t>in walls </a:t>
            </a:r>
            <a:r>
              <a:rPr lang="en-GB" sz="2500" dirty="0">
                <a:solidFill>
                  <a:srgbClr val="7B9CA3"/>
                </a:solidFill>
              </a:rPr>
              <a:t>resulting in damp, mould and condensation.</a:t>
            </a:r>
          </a:p>
          <a:p>
            <a:endParaRPr lang="en-GB" sz="1000" dirty="0">
              <a:solidFill>
                <a:srgbClr val="7B9CA3"/>
              </a:solidFill>
            </a:endParaRPr>
          </a:p>
          <a:p>
            <a:r>
              <a:rPr lang="en-GB" sz="2500" dirty="0" smtClean="0">
                <a:solidFill>
                  <a:srgbClr val="7B9CA3"/>
                </a:solidFill>
              </a:rPr>
              <a:t>Poor </a:t>
            </a:r>
            <a:r>
              <a:rPr lang="en-GB" sz="2500" dirty="0">
                <a:solidFill>
                  <a:srgbClr val="7B9CA3"/>
                </a:solidFill>
              </a:rPr>
              <a:t>ventilation can also lead to buildings being </a:t>
            </a:r>
            <a:r>
              <a:rPr lang="en-GB" sz="2500" dirty="0" smtClean="0">
                <a:solidFill>
                  <a:srgbClr val="7B9CA3"/>
                </a:solidFill>
              </a:rPr>
              <a:t>too warm.</a:t>
            </a:r>
          </a:p>
          <a:p>
            <a:endParaRPr lang="en-GB" sz="1000" dirty="0" smtClean="0">
              <a:solidFill>
                <a:srgbClr val="7B9CA3"/>
              </a:solidFill>
            </a:endParaRPr>
          </a:p>
          <a:p>
            <a:r>
              <a:rPr lang="en-GB" sz="2500" dirty="0" smtClean="0">
                <a:solidFill>
                  <a:srgbClr val="7B9CA3"/>
                </a:solidFill>
              </a:rPr>
              <a:t>Many </a:t>
            </a:r>
            <a:r>
              <a:rPr lang="en-GB" sz="2500" dirty="0">
                <a:solidFill>
                  <a:srgbClr val="7B9CA3"/>
                </a:solidFill>
              </a:rPr>
              <a:t>buildings will need to be </a:t>
            </a:r>
            <a:r>
              <a:rPr lang="en-GB" sz="2500" dirty="0" smtClean="0">
                <a:solidFill>
                  <a:srgbClr val="7B9CA3"/>
                </a:solidFill>
              </a:rPr>
              <a:t>completely changed </a:t>
            </a:r>
            <a:r>
              <a:rPr lang="en-GB" sz="2500" dirty="0">
                <a:solidFill>
                  <a:srgbClr val="7B9CA3"/>
                </a:solidFill>
              </a:rPr>
              <a:t>to help them to cope with increased </a:t>
            </a:r>
            <a:r>
              <a:rPr lang="en-GB" sz="2500" dirty="0" smtClean="0">
                <a:solidFill>
                  <a:srgbClr val="7B9CA3"/>
                </a:solidFill>
              </a:rPr>
              <a:t>rain and </a:t>
            </a:r>
            <a:r>
              <a:rPr lang="en-GB" sz="2500" dirty="0">
                <a:solidFill>
                  <a:srgbClr val="7B9CA3"/>
                </a:solidFill>
              </a:rPr>
              <a:t>higher temperatures. </a:t>
            </a:r>
          </a:p>
        </p:txBody>
      </p:sp>
    </p:spTree>
    <p:extLst>
      <p:ext uri="{BB962C8B-B14F-4D97-AF65-F5344CB8AC3E}">
        <p14:creationId xmlns:p14="http://schemas.microsoft.com/office/powerpoint/2010/main" val="1165474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duotone>
              <a:srgbClr val="333399">
                <a:shade val="45000"/>
                <a:satMod val="135000"/>
              </a:srgbClr>
              <a:prstClr val="white"/>
            </a:duotone>
          </a:blip>
          <a:srcRect/>
          <a:stretch>
            <a:fillRect/>
          </a:stretch>
        </p:blipFill>
        <p:spPr bwMode="auto">
          <a:xfrm>
            <a:off x="4791075" y="1541198"/>
            <a:ext cx="3644697" cy="4914191"/>
          </a:xfrm>
          <a:prstGeom prst="rect">
            <a:avLst/>
          </a:prstGeom>
          <a:noFill/>
          <a:ln w="9525">
            <a:noFill/>
            <a:miter lim="800000"/>
            <a:headEnd/>
            <a:tailEnd/>
          </a:ln>
          <a:effectLst/>
        </p:spPr>
      </p:pic>
      <p:sp>
        <p:nvSpPr>
          <p:cNvPr id="48131" name="TextBox 6"/>
          <p:cNvSpPr txBox="1">
            <a:spLocks noChangeArrowheads="1"/>
          </p:cNvSpPr>
          <p:nvPr/>
        </p:nvSpPr>
        <p:spPr bwMode="auto">
          <a:xfrm>
            <a:off x="444297" y="1649386"/>
            <a:ext cx="7991475" cy="4555093"/>
          </a:xfrm>
          <a:prstGeom prst="rect">
            <a:avLst/>
          </a:prstGeom>
          <a:solidFill>
            <a:schemeClr val="bg1">
              <a:alpha val="76000"/>
            </a:schemeClr>
          </a:solid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GB" sz="2500" b="1" dirty="0" smtClean="0">
              <a:solidFill>
                <a:srgbClr val="65868B"/>
              </a:solidFill>
              <a:latin typeface="+mj-lt"/>
            </a:endParaRPr>
          </a:p>
          <a:p>
            <a:pPr marL="342900" indent="-342900">
              <a:buFont typeface="Arial" panose="020B0604020202020204" pitchFamily="34" charset="0"/>
              <a:buChar char="•"/>
            </a:pPr>
            <a:r>
              <a:rPr lang="en-GB" sz="2500" dirty="0" smtClean="0">
                <a:solidFill>
                  <a:srgbClr val="65868B"/>
                </a:solidFill>
                <a:latin typeface="+mj-lt"/>
              </a:rPr>
              <a:t>Fish</a:t>
            </a:r>
            <a:r>
              <a:rPr lang="en-GB" sz="2500" dirty="0">
                <a:solidFill>
                  <a:srgbClr val="65868B"/>
                </a:solidFill>
                <a:latin typeface="+mj-lt"/>
              </a:rPr>
              <a:t>, birds, trees, plants and animals are </a:t>
            </a:r>
            <a:r>
              <a:rPr lang="en-GB" sz="2500" dirty="0" smtClean="0">
                <a:solidFill>
                  <a:srgbClr val="65868B"/>
                </a:solidFill>
                <a:latin typeface="+mj-lt"/>
              </a:rPr>
              <a:t>vulnerable to </a:t>
            </a:r>
            <a:r>
              <a:rPr lang="en-GB" sz="2500" dirty="0">
                <a:solidFill>
                  <a:srgbClr val="65868B"/>
                </a:solidFill>
                <a:latin typeface="+mj-lt"/>
              </a:rPr>
              <a:t>changes in </a:t>
            </a:r>
            <a:r>
              <a:rPr lang="en-GB" sz="2500" dirty="0" smtClean="0">
                <a:solidFill>
                  <a:srgbClr val="65868B"/>
                </a:solidFill>
                <a:latin typeface="+mj-lt"/>
              </a:rPr>
              <a:t>climate.</a:t>
            </a:r>
          </a:p>
          <a:p>
            <a:pPr marL="342900" indent="-342900">
              <a:buFont typeface="Arial" panose="020B0604020202020204" pitchFamily="34" charset="0"/>
              <a:buChar char="•"/>
            </a:pPr>
            <a:endParaRPr lang="en-GB" sz="1000" dirty="0" smtClean="0">
              <a:solidFill>
                <a:srgbClr val="65868B"/>
              </a:solidFill>
              <a:latin typeface="+mj-lt"/>
            </a:endParaRPr>
          </a:p>
          <a:p>
            <a:pPr marL="342900" indent="-342900">
              <a:buFont typeface="Arial" panose="020B0604020202020204" pitchFamily="34" charset="0"/>
              <a:buChar char="•"/>
            </a:pPr>
            <a:r>
              <a:rPr lang="en-GB" sz="2500" dirty="0" smtClean="0">
                <a:solidFill>
                  <a:srgbClr val="65868B"/>
                </a:solidFill>
                <a:latin typeface="+mj-lt"/>
              </a:rPr>
              <a:t>Warmer temperatures will increase the risk of new pests and diseases and species many struggle to adapt to changes in temperature and rainfall.</a:t>
            </a:r>
          </a:p>
          <a:p>
            <a:endParaRPr lang="en-GB" sz="1000" dirty="0" smtClean="0">
              <a:solidFill>
                <a:srgbClr val="65868B"/>
              </a:solidFill>
              <a:latin typeface="+mj-lt"/>
            </a:endParaRPr>
          </a:p>
          <a:p>
            <a:endParaRPr lang="en-GB" sz="1000" dirty="0">
              <a:solidFill>
                <a:srgbClr val="65868B"/>
              </a:solidFill>
              <a:latin typeface="+mj-lt"/>
            </a:endParaRPr>
          </a:p>
          <a:p>
            <a:endParaRPr lang="en-GB" sz="1000" dirty="0" smtClean="0">
              <a:solidFill>
                <a:srgbClr val="65868B"/>
              </a:solidFill>
              <a:latin typeface="+mj-lt"/>
            </a:endParaRPr>
          </a:p>
          <a:p>
            <a:endParaRPr lang="en-GB" sz="1000" dirty="0">
              <a:solidFill>
                <a:srgbClr val="65868B"/>
              </a:solidFill>
              <a:latin typeface="+mj-lt"/>
            </a:endParaRPr>
          </a:p>
          <a:p>
            <a:endParaRPr lang="en-GB" sz="1000" dirty="0" smtClean="0">
              <a:solidFill>
                <a:srgbClr val="65868B"/>
              </a:solidFill>
              <a:latin typeface="+mj-lt"/>
            </a:endParaRPr>
          </a:p>
          <a:p>
            <a:endParaRPr lang="en-GB" sz="1000" dirty="0">
              <a:solidFill>
                <a:srgbClr val="65868B"/>
              </a:solidFill>
              <a:latin typeface="+mj-lt"/>
            </a:endParaRPr>
          </a:p>
          <a:p>
            <a:endParaRPr lang="en-GB" sz="1000" dirty="0" smtClean="0">
              <a:solidFill>
                <a:srgbClr val="65868B"/>
              </a:solidFill>
              <a:latin typeface="+mj-lt"/>
            </a:endParaRPr>
          </a:p>
          <a:p>
            <a:endParaRPr lang="en-GB" sz="1000" dirty="0">
              <a:solidFill>
                <a:srgbClr val="65868B"/>
              </a:solidFill>
              <a:latin typeface="+mj-lt"/>
            </a:endParaRPr>
          </a:p>
          <a:p>
            <a:pPr marL="342900" indent="-342900">
              <a:buFont typeface="Arial" panose="020B0604020202020204" pitchFamily="34" charset="0"/>
              <a:buChar char="•"/>
            </a:pPr>
            <a:endParaRPr lang="en-GB" sz="2500" b="1" dirty="0">
              <a:solidFill>
                <a:srgbClr val="65868B"/>
              </a:solidFill>
              <a:latin typeface="+mj-lt"/>
            </a:endParaRPr>
          </a:p>
          <a:p>
            <a:pPr marL="342900" indent="-342900">
              <a:buFont typeface="Arial" panose="020B0604020202020204" pitchFamily="34" charset="0"/>
              <a:buChar char="•"/>
            </a:pPr>
            <a:endParaRPr lang="en-GB" sz="2500" b="1" dirty="0">
              <a:solidFill>
                <a:srgbClr val="65868B"/>
              </a:solidFill>
              <a:latin typeface="+mj-lt"/>
            </a:endParaRPr>
          </a:p>
        </p:txBody>
      </p:sp>
      <p:sp>
        <p:nvSpPr>
          <p:cNvPr id="2" name="TextBox 1"/>
          <p:cNvSpPr txBox="1"/>
          <p:nvPr/>
        </p:nvSpPr>
        <p:spPr>
          <a:xfrm>
            <a:off x="444297" y="310192"/>
            <a:ext cx="5786652" cy="553998"/>
          </a:xfrm>
          <a:prstGeom prst="rect">
            <a:avLst/>
          </a:prstGeom>
          <a:noFill/>
        </p:spPr>
        <p:txBody>
          <a:bodyPr wrap="square" rtlCol="0">
            <a:spAutoFit/>
          </a:bodyPr>
          <a:lstStyle/>
          <a:p>
            <a:r>
              <a:rPr lang="en-GB" sz="3000" b="1" dirty="0" smtClean="0">
                <a:solidFill>
                  <a:schemeClr val="bg1"/>
                </a:solidFill>
              </a:rPr>
              <a:t>Challenges for nature</a:t>
            </a:r>
            <a:endParaRPr lang="en-GB" sz="3000" b="1" dirty="0">
              <a:solidFill>
                <a:schemeClr val="bg1"/>
              </a:solidFill>
            </a:endParaRPr>
          </a:p>
        </p:txBody>
      </p:sp>
    </p:spTree>
    <p:extLst>
      <p:ext uri="{BB962C8B-B14F-4D97-AF65-F5344CB8AC3E}">
        <p14:creationId xmlns:p14="http://schemas.microsoft.com/office/powerpoint/2010/main" val="3153243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duotone>
              <a:srgbClr val="333399">
                <a:shade val="45000"/>
                <a:satMod val="135000"/>
              </a:srgbClr>
              <a:prstClr val="white"/>
            </a:duotone>
          </a:blip>
          <a:srcRect/>
          <a:stretch>
            <a:fillRect/>
          </a:stretch>
        </p:blipFill>
        <p:spPr bwMode="auto">
          <a:xfrm>
            <a:off x="5193595" y="1337480"/>
            <a:ext cx="3115317" cy="4577471"/>
          </a:xfrm>
          <a:prstGeom prst="rect">
            <a:avLst/>
          </a:prstGeom>
          <a:noFill/>
          <a:ln w="9525">
            <a:noFill/>
            <a:miter lim="800000"/>
            <a:headEnd/>
            <a:tailEnd/>
          </a:ln>
          <a:effectLst/>
        </p:spPr>
      </p:pic>
      <p:sp>
        <p:nvSpPr>
          <p:cNvPr id="46083" name="TextBox 6"/>
          <p:cNvSpPr txBox="1">
            <a:spLocks noChangeArrowheads="1"/>
          </p:cNvSpPr>
          <p:nvPr/>
        </p:nvSpPr>
        <p:spPr bwMode="auto">
          <a:xfrm>
            <a:off x="576263" y="1378943"/>
            <a:ext cx="7991475" cy="3801041"/>
          </a:xfrm>
          <a:prstGeom prst="rect">
            <a:avLst/>
          </a:prstGeom>
          <a:solidFill>
            <a:schemeClr val="bg1">
              <a:alpha val="76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anose="020B0604020202020204" pitchFamily="34" charset="0"/>
              <a:buChar char="•"/>
            </a:pPr>
            <a:endParaRPr lang="en-GB" altLang="en-US" sz="2500" b="1" dirty="0">
              <a:solidFill>
                <a:srgbClr val="65868B"/>
              </a:solidFill>
              <a:latin typeface="+mj-lt"/>
            </a:endParaRPr>
          </a:p>
          <a:p>
            <a:pPr marL="457200" indent="-457200">
              <a:buFont typeface="Arial" panose="020B0604020202020204" pitchFamily="34" charset="0"/>
              <a:buChar char="•"/>
            </a:pPr>
            <a:r>
              <a:rPr lang="en-GB" sz="2500" dirty="0">
                <a:solidFill>
                  <a:srgbClr val="65868B"/>
                </a:solidFill>
                <a:latin typeface="+mj-lt"/>
              </a:rPr>
              <a:t>In many cases we have put hard surfaces </a:t>
            </a:r>
            <a:r>
              <a:rPr lang="en-GB" sz="2500" dirty="0" smtClean="0">
                <a:solidFill>
                  <a:srgbClr val="65868B"/>
                </a:solidFill>
                <a:latin typeface="+mj-lt"/>
              </a:rPr>
              <a:t>and buildings </a:t>
            </a:r>
            <a:r>
              <a:rPr lang="en-GB" sz="2500" dirty="0">
                <a:solidFill>
                  <a:srgbClr val="65868B"/>
                </a:solidFill>
                <a:latin typeface="+mj-lt"/>
              </a:rPr>
              <a:t>next to rivers, meaning there is </a:t>
            </a:r>
            <a:r>
              <a:rPr lang="en-GB" sz="2500" dirty="0" smtClean="0">
                <a:solidFill>
                  <a:srgbClr val="65868B"/>
                </a:solidFill>
                <a:latin typeface="+mj-lt"/>
              </a:rPr>
              <a:t>nowhere for </a:t>
            </a:r>
            <a:r>
              <a:rPr lang="en-GB" sz="2500" dirty="0">
                <a:solidFill>
                  <a:srgbClr val="65868B"/>
                </a:solidFill>
                <a:latin typeface="+mj-lt"/>
              </a:rPr>
              <a:t>rivers to flood safely when water levels are high</a:t>
            </a:r>
            <a:r>
              <a:rPr lang="en-GB" sz="2500" dirty="0" smtClean="0">
                <a:solidFill>
                  <a:srgbClr val="65868B"/>
                </a:solidFill>
                <a:latin typeface="+mj-lt"/>
              </a:rPr>
              <a:t>.</a:t>
            </a:r>
          </a:p>
          <a:p>
            <a:pPr marL="457200" indent="-457200">
              <a:buFont typeface="Arial" panose="020B0604020202020204" pitchFamily="34" charset="0"/>
              <a:buChar char="•"/>
            </a:pPr>
            <a:endParaRPr lang="en-GB" sz="1000" dirty="0">
              <a:solidFill>
                <a:srgbClr val="65868B"/>
              </a:solidFill>
              <a:latin typeface="+mj-lt"/>
            </a:endParaRPr>
          </a:p>
          <a:p>
            <a:pPr marL="457200" indent="-457200">
              <a:buFont typeface="Arial" panose="020B0604020202020204" pitchFamily="34" charset="0"/>
              <a:buChar char="•"/>
            </a:pPr>
            <a:r>
              <a:rPr lang="en-GB" sz="2500" dirty="0">
                <a:solidFill>
                  <a:srgbClr val="65868B"/>
                </a:solidFill>
                <a:latin typeface="+mj-lt"/>
              </a:rPr>
              <a:t>Increases in rainfall mean that rivers </a:t>
            </a:r>
            <a:r>
              <a:rPr lang="en-GB" sz="2500" dirty="0" smtClean="0">
                <a:solidFill>
                  <a:srgbClr val="65868B"/>
                </a:solidFill>
                <a:latin typeface="+mj-lt"/>
              </a:rPr>
              <a:t>and streets are </a:t>
            </a:r>
            <a:r>
              <a:rPr lang="en-GB" sz="2500" dirty="0">
                <a:solidFill>
                  <a:srgbClr val="65868B"/>
                </a:solidFill>
                <a:latin typeface="+mj-lt"/>
              </a:rPr>
              <a:t>now </a:t>
            </a:r>
            <a:r>
              <a:rPr lang="en-GB" sz="2500" dirty="0" smtClean="0">
                <a:solidFill>
                  <a:srgbClr val="65868B"/>
                </a:solidFill>
                <a:latin typeface="+mj-lt"/>
              </a:rPr>
              <a:t>more likely </a:t>
            </a:r>
            <a:r>
              <a:rPr lang="en-GB" sz="2500" dirty="0">
                <a:solidFill>
                  <a:srgbClr val="65868B"/>
                </a:solidFill>
                <a:latin typeface="+mj-lt"/>
              </a:rPr>
              <a:t>to flood so we need to create safe </a:t>
            </a:r>
            <a:r>
              <a:rPr lang="en-GB" sz="2500" dirty="0" smtClean="0">
                <a:solidFill>
                  <a:srgbClr val="65868B"/>
                </a:solidFill>
                <a:latin typeface="+mj-lt"/>
              </a:rPr>
              <a:t>spaces for </a:t>
            </a:r>
            <a:r>
              <a:rPr lang="en-GB" sz="2500" dirty="0">
                <a:solidFill>
                  <a:srgbClr val="65868B"/>
                </a:solidFill>
                <a:latin typeface="+mj-lt"/>
              </a:rPr>
              <a:t>flood water in our towns and cities</a:t>
            </a:r>
            <a:r>
              <a:rPr lang="en-GB" sz="2500" dirty="0" smtClean="0">
                <a:solidFill>
                  <a:srgbClr val="65868B"/>
                </a:solidFill>
                <a:latin typeface="+mj-lt"/>
              </a:rPr>
              <a:t>.</a:t>
            </a:r>
          </a:p>
          <a:p>
            <a:pPr marL="457200" indent="-457200">
              <a:buFont typeface="Arial" panose="020B0604020202020204" pitchFamily="34" charset="0"/>
              <a:buChar char="•"/>
            </a:pPr>
            <a:endParaRPr lang="en-GB" altLang="en-US" sz="2800" b="1" dirty="0">
              <a:solidFill>
                <a:srgbClr val="65868B"/>
              </a:solidFill>
              <a:latin typeface="+mj-lt"/>
            </a:endParaRPr>
          </a:p>
          <a:p>
            <a:pPr marL="457200" indent="-457200">
              <a:buFont typeface="Arial" panose="020B0604020202020204" pitchFamily="34" charset="0"/>
              <a:buChar char="•"/>
            </a:pPr>
            <a:endParaRPr lang="en-GB" altLang="en-US" sz="2800" b="1" dirty="0" smtClean="0">
              <a:solidFill>
                <a:srgbClr val="65868B"/>
              </a:solidFill>
              <a:latin typeface="+mj-lt"/>
            </a:endParaRPr>
          </a:p>
        </p:txBody>
      </p:sp>
      <p:sp>
        <p:nvSpPr>
          <p:cNvPr id="2" name="TextBox 1"/>
          <p:cNvSpPr txBox="1"/>
          <p:nvPr/>
        </p:nvSpPr>
        <p:spPr>
          <a:xfrm>
            <a:off x="682388" y="255265"/>
            <a:ext cx="4202304" cy="553998"/>
          </a:xfrm>
          <a:prstGeom prst="rect">
            <a:avLst/>
          </a:prstGeom>
          <a:noFill/>
        </p:spPr>
        <p:txBody>
          <a:bodyPr wrap="none" rtlCol="0">
            <a:spAutoFit/>
          </a:bodyPr>
          <a:lstStyle/>
          <a:p>
            <a:r>
              <a:rPr lang="en-GB" sz="3000" b="1" dirty="0" smtClean="0">
                <a:solidFill>
                  <a:schemeClr val="bg1"/>
                </a:solidFill>
              </a:rPr>
              <a:t>Increased risk of flooding</a:t>
            </a:r>
            <a:endParaRPr lang="en-GB" sz="3000" b="1" dirty="0">
              <a:solidFill>
                <a:schemeClr val="bg1"/>
              </a:solidFill>
            </a:endParaRPr>
          </a:p>
        </p:txBody>
      </p:sp>
    </p:spTree>
    <p:extLst>
      <p:ext uri="{BB962C8B-B14F-4D97-AF65-F5344CB8AC3E}">
        <p14:creationId xmlns:p14="http://schemas.microsoft.com/office/powerpoint/2010/main" val="288111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a:extLst>
              <a:ext uri="{28A0092B-C50C-407E-A947-70E740481C1C}">
                <a14:useLocalDpi xmlns:a14="http://schemas.microsoft.com/office/drawing/2010/main" val="0"/>
              </a:ext>
            </a:extLst>
          </a:blip>
          <a:srcRect r="9727" b="24503"/>
          <a:stretch>
            <a:fillRect/>
          </a:stretch>
        </p:blipFill>
        <p:spPr bwMode="auto">
          <a:xfrm>
            <a:off x="2049463" y="1687513"/>
            <a:ext cx="69850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6"/>
          <p:cNvSpPr txBox="1">
            <a:spLocks noChangeArrowheads="1"/>
          </p:cNvSpPr>
          <p:nvPr/>
        </p:nvSpPr>
        <p:spPr bwMode="auto">
          <a:xfrm>
            <a:off x="685445" y="1543216"/>
            <a:ext cx="7991475" cy="3370153"/>
          </a:xfrm>
          <a:prstGeom prst="rect">
            <a:avLst/>
          </a:prstGeom>
          <a:solidFill>
            <a:schemeClr val="bg1">
              <a:alpha val="76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2800" b="1" dirty="0">
                <a:solidFill>
                  <a:srgbClr val="0066FF"/>
                </a:solidFill>
                <a:latin typeface="Calibri" pitchFamily="34" charset="0"/>
              </a:rPr>
              <a:t/>
            </a:r>
            <a:br>
              <a:rPr lang="en-GB" altLang="en-US" sz="2800" b="1" dirty="0">
                <a:solidFill>
                  <a:srgbClr val="0066FF"/>
                </a:solidFill>
                <a:latin typeface="Calibri" pitchFamily="34" charset="0"/>
              </a:rPr>
            </a:br>
            <a:endParaRPr lang="en-GB" altLang="en-US" sz="2500" b="1" dirty="0">
              <a:solidFill>
                <a:srgbClr val="002060"/>
              </a:solidFill>
              <a:latin typeface="Calibri" pitchFamily="34" charset="0"/>
            </a:endParaRPr>
          </a:p>
          <a:p>
            <a:pPr marL="457200" indent="-457200">
              <a:buFont typeface="Arial" panose="020B0604020202020204" pitchFamily="34" charset="0"/>
              <a:buChar char="•"/>
            </a:pPr>
            <a:r>
              <a:rPr lang="en-GB" sz="2500" dirty="0">
                <a:solidFill>
                  <a:srgbClr val="65868B"/>
                </a:solidFill>
                <a:latin typeface="+mj-lt"/>
              </a:rPr>
              <a:t>Sea level rise will speed up coastal erosion </a:t>
            </a:r>
            <a:r>
              <a:rPr lang="en-GB" sz="2500" dirty="0" smtClean="0">
                <a:solidFill>
                  <a:srgbClr val="65868B"/>
                </a:solidFill>
                <a:latin typeface="+mj-lt"/>
              </a:rPr>
              <a:t>and change </a:t>
            </a:r>
            <a:r>
              <a:rPr lang="en-GB" sz="2500" dirty="0">
                <a:solidFill>
                  <a:srgbClr val="65868B"/>
                </a:solidFill>
                <a:latin typeface="+mj-lt"/>
              </a:rPr>
              <a:t>the </a:t>
            </a:r>
            <a:r>
              <a:rPr lang="en-GB" sz="2500" dirty="0" smtClean="0">
                <a:solidFill>
                  <a:srgbClr val="65868B"/>
                </a:solidFill>
                <a:latin typeface="+mj-lt"/>
              </a:rPr>
              <a:t>coast.</a:t>
            </a:r>
          </a:p>
          <a:p>
            <a:pPr marL="457200" indent="-457200">
              <a:buFont typeface="Arial" panose="020B0604020202020204" pitchFamily="34" charset="0"/>
              <a:buChar char="•"/>
            </a:pPr>
            <a:endParaRPr lang="en-GB" altLang="en-US" sz="1000" dirty="0">
              <a:solidFill>
                <a:srgbClr val="65868B"/>
              </a:solidFill>
              <a:latin typeface="+mj-lt"/>
            </a:endParaRPr>
          </a:p>
          <a:p>
            <a:pPr marL="457200" indent="-457200">
              <a:buFont typeface="Arial" panose="020B0604020202020204" pitchFamily="34" charset="0"/>
              <a:buChar char="•"/>
            </a:pPr>
            <a:r>
              <a:rPr lang="en-GB" altLang="en-US" sz="2500" dirty="0" smtClean="0">
                <a:solidFill>
                  <a:srgbClr val="65868B"/>
                </a:solidFill>
                <a:latin typeface="+mj-lt"/>
              </a:rPr>
              <a:t>Some areas of our coast may be lost and others will be more vulnerable to flooding.</a:t>
            </a:r>
            <a:endParaRPr lang="en-GB" altLang="en-US" sz="2500" dirty="0">
              <a:solidFill>
                <a:srgbClr val="65868B"/>
              </a:solidFill>
              <a:latin typeface="+mj-lt"/>
            </a:endParaRPr>
          </a:p>
          <a:p>
            <a:pPr eaLnBrk="1" hangingPunct="1"/>
            <a:endParaRPr lang="en-GB" altLang="en-US" sz="2500" b="1" dirty="0" smtClean="0">
              <a:solidFill>
                <a:schemeClr val="tx2"/>
              </a:solidFill>
              <a:latin typeface="Verdana" pitchFamily="34" charset="0"/>
            </a:endParaRPr>
          </a:p>
          <a:p>
            <a:pPr eaLnBrk="1" hangingPunct="1"/>
            <a:endParaRPr lang="en-GB" altLang="en-US" sz="2500" b="1" dirty="0">
              <a:solidFill>
                <a:schemeClr val="tx2"/>
              </a:solidFill>
              <a:latin typeface="Verdana" pitchFamily="34" charset="0"/>
            </a:endParaRPr>
          </a:p>
        </p:txBody>
      </p:sp>
      <p:sp>
        <p:nvSpPr>
          <p:cNvPr id="2" name="TextBox 1"/>
          <p:cNvSpPr txBox="1"/>
          <p:nvPr/>
        </p:nvSpPr>
        <p:spPr>
          <a:xfrm>
            <a:off x="450376" y="268912"/>
            <a:ext cx="3500061" cy="553998"/>
          </a:xfrm>
          <a:prstGeom prst="rect">
            <a:avLst/>
          </a:prstGeom>
          <a:noFill/>
        </p:spPr>
        <p:txBody>
          <a:bodyPr wrap="none" rtlCol="0">
            <a:spAutoFit/>
          </a:bodyPr>
          <a:lstStyle/>
          <a:p>
            <a:r>
              <a:rPr lang="en-GB" sz="3000" b="1" dirty="0" smtClean="0">
                <a:solidFill>
                  <a:schemeClr val="bg1"/>
                </a:solidFill>
              </a:rPr>
              <a:t>Changes to our coast</a:t>
            </a:r>
            <a:endParaRPr lang="en-GB" sz="3000" b="1" dirty="0">
              <a:solidFill>
                <a:schemeClr val="bg1"/>
              </a:solidFill>
            </a:endParaRPr>
          </a:p>
        </p:txBody>
      </p:sp>
    </p:spTree>
    <p:extLst>
      <p:ext uri="{BB962C8B-B14F-4D97-AF65-F5344CB8AC3E}">
        <p14:creationId xmlns:p14="http://schemas.microsoft.com/office/powerpoint/2010/main" val="2422613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rotWithShape="1">
          <a:blip r:embed="rId2" cstate="print">
            <a:duotone>
              <a:srgbClr val="FFFFFF">
                <a:shade val="45000"/>
                <a:satMod val="135000"/>
              </a:srgbClr>
              <a:prstClr val="white"/>
            </a:duotone>
          </a:blip>
          <a:srcRect b="9109"/>
          <a:stretch/>
        </p:blipFill>
        <p:spPr bwMode="auto">
          <a:xfrm>
            <a:off x="3333997" y="1559235"/>
            <a:ext cx="5228943" cy="4648005"/>
          </a:xfrm>
          <a:prstGeom prst="rect">
            <a:avLst/>
          </a:prstGeom>
          <a:noFill/>
          <a:ln w="9525">
            <a:noFill/>
            <a:miter lim="800000"/>
            <a:headEnd/>
            <a:tailEnd/>
          </a:ln>
          <a:effectLst/>
        </p:spPr>
      </p:pic>
      <p:sp>
        <p:nvSpPr>
          <p:cNvPr id="48131" name="TextBox 6"/>
          <p:cNvSpPr txBox="1">
            <a:spLocks noChangeArrowheads="1"/>
          </p:cNvSpPr>
          <p:nvPr/>
        </p:nvSpPr>
        <p:spPr bwMode="auto">
          <a:xfrm>
            <a:off x="576263" y="1546108"/>
            <a:ext cx="7991475" cy="4632037"/>
          </a:xfrm>
          <a:prstGeom prst="rect">
            <a:avLst/>
          </a:prstGeom>
          <a:solidFill>
            <a:schemeClr val="bg1">
              <a:alpha val="76000"/>
            </a:schemeClr>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a:buFont typeface="Arial" panose="020B0604020202020204" pitchFamily="34" charset="0"/>
              <a:buChar char="•"/>
            </a:pPr>
            <a:r>
              <a:rPr lang="en-GB" sz="2500" dirty="0" smtClean="0">
                <a:solidFill>
                  <a:srgbClr val="65868B"/>
                </a:solidFill>
                <a:latin typeface="+mj-lt"/>
              </a:rPr>
              <a:t>Roads</a:t>
            </a:r>
            <a:r>
              <a:rPr lang="en-GB" sz="2500" dirty="0">
                <a:solidFill>
                  <a:srgbClr val="65868B"/>
                </a:solidFill>
                <a:latin typeface="+mj-lt"/>
              </a:rPr>
              <a:t>, </a:t>
            </a:r>
            <a:r>
              <a:rPr lang="en-GB" sz="2500" dirty="0" smtClean="0">
                <a:solidFill>
                  <a:srgbClr val="65868B"/>
                </a:solidFill>
                <a:latin typeface="+mj-lt"/>
              </a:rPr>
              <a:t>railways, stations </a:t>
            </a:r>
            <a:r>
              <a:rPr lang="en-GB" sz="2500" dirty="0">
                <a:solidFill>
                  <a:srgbClr val="65868B"/>
                </a:solidFill>
                <a:latin typeface="+mj-lt"/>
              </a:rPr>
              <a:t>and cycle paths can all </a:t>
            </a:r>
            <a:r>
              <a:rPr lang="en-GB" sz="2500" dirty="0" smtClean="0">
                <a:solidFill>
                  <a:srgbClr val="65868B"/>
                </a:solidFill>
                <a:latin typeface="+mj-lt"/>
              </a:rPr>
              <a:t>be damaged </a:t>
            </a:r>
            <a:r>
              <a:rPr lang="en-GB" sz="2500" dirty="0">
                <a:solidFill>
                  <a:srgbClr val="65868B"/>
                </a:solidFill>
                <a:latin typeface="+mj-lt"/>
              </a:rPr>
              <a:t>by severe weather and sometimes </a:t>
            </a:r>
            <a:r>
              <a:rPr lang="en-GB" sz="2500" dirty="0" smtClean="0">
                <a:solidFill>
                  <a:srgbClr val="65868B"/>
                </a:solidFill>
                <a:latin typeface="+mj-lt"/>
              </a:rPr>
              <a:t>have to </a:t>
            </a:r>
            <a:r>
              <a:rPr lang="en-GB" sz="2500" dirty="0">
                <a:solidFill>
                  <a:srgbClr val="65868B"/>
                </a:solidFill>
                <a:latin typeface="+mj-lt"/>
              </a:rPr>
              <a:t>be closed for repairs. </a:t>
            </a:r>
            <a:endParaRPr lang="en-GB" sz="2500" dirty="0" smtClean="0">
              <a:solidFill>
                <a:srgbClr val="65868B"/>
              </a:solidFill>
              <a:latin typeface="+mj-lt"/>
            </a:endParaRPr>
          </a:p>
          <a:p>
            <a:pPr marL="171450" indent="-171450">
              <a:buFont typeface="Arial" panose="020B0604020202020204" pitchFamily="34" charset="0"/>
              <a:buChar char="•"/>
            </a:pPr>
            <a:endParaRPr lang="en-GB" sz="1000" dirty="0" smtClean="0">
              <a:solidFill>
                <a:srgbClr val="65868B"/>
              </a:solidFill>
              <a:latin typeface="+mj-lt"/>
            </a:endParaRPr>
          </a:p>
          <a:p>
            <a:pPr marL="342900" indent="-342900">
              <a:buFont typeface="Arial" panose="020B0604020202020204" pitchFamily="34" charset="0"/>
              <a:buChar char="•"/>
            </a:pPr>
            <a:r>
              <a:rPr lang="en-GB" sz="2500" dirty="0" smtClean="0">
                <a:solidFill>
                  <a:srgbClr val="65868B"/>
                </a:solidFill>
                <a:latin typeface="+mj-lt"/>
              </a:rPr>
              <a:t>Heavy rain can also </a:t>
            </a:r>
            <a:r>
              <a:rPr lang="en-GB" sz="2500" dirty="0">
                <a:solidFill>
                  <a:srgbClr val="65868B"/>
                </a:solidFill>
                <a:latin typeface="+mj-lt"/>
              </a:rPr>
              <a:t>lead to more landslides, disrupting roads </a:t>
            </a:r>
            <a:r>
              <a:rPr lang="en-GB" sz="2500" dirty="0" smtClean="0">
                <a:solidFill>
                  <a:srgbClr val="65868B"/>
                </a:solidFill>
                <a:latin typeface="+mj-lt"/>
              </a:rPr>
              <a:t>and damaging </a:t>
            </a:r>
            <a:r>
              <a:rPr lang="en-GB" sz="2500" dirty="0">
                <a:solidFill>
                  <a:srgbClr val="65868B"/>
                </a:solidFill>
                <a:latin typeface="+mj-lt"/>
              </a:rPr>
              <a:t>other </a:t>
            </a:r>
            <a:r>
              <a:rPr lang="en-GB" sz="2500" dirty="0" smtClean="0">
                <a:solidFill>
                  <a:srgbClr val="65868B"/>
                </a:solidFill>
                <a:latin typeface="+mj-lt"/>
              </a:rPr>
              <a:t>infrastructure.</a:t>
            </a:r>
          </a:p>
          <a:p>
            <a:pPr marL="342900" indent="-342900">
              <a:buFont typeface="Arial" panose="020B0604020202020204" pitchFamily="34" charset="0"/>
              <a:buChar char="•"/>
            </a:pPr>
            <a:endParaRPr lang="en-GB" sz="2500" dirty="0">
              <a:solidFill>
                <a:srgbClr val="65868B"/>
              </a:solidFill>
              <a:latin typeface="+mj-lt"/>
            </a:endParaRPr>
          </a:p>
          <a:p>
            <a:pPr marL="342900" indent="-342900">
              <a:buFont typeface="Arial" panose="020B0604020202020204" pitchFamily="34" charset="0"/>
              <a:buChar char="•"/>
            </a:pPr>
            <a:r>
              <a:rPr lang="en-GB" sz="2500" dirty="0" smtClean="0">
                <a:solidFill>
                  <a:srgbClr val="65868B"/>
                </a:solidFill>
                <a:latin typeface="+mj-lt"/>
              </a:rPr>
              <a:t>These impacts stop people from </a:t>
            </a:r>
            <a:r>
              <a:rPr lang="en-GB" sz="2500" dirty="0">
                <a:solidFill>
                  <a:srgbClr val="65868B"/>
                </a:solidFill>
                <a:latin typeface="+mj-lt"/>
              </a:rPr>
              <a:t>traveling to work and school and </a:t>
            </a:r>
            <a:r>
              <a:rPr lang="en-GB" sz="2500" dirty="0" smtClean="0">
                <a:solidFill>
                  <a:srgbClr val="65868B"/>
                </a:solidFill>
                <a:latin typeface="+mj-lt"/>
              </a:rPr>
              <a:t>mean that </a:t>
            </a:r>
            <a:r>
              <a:rPr lang="en-GB" sz="2500" dirty="0">
                <a:solidFill>
                  <a:srgbClr val="65868B"/>
                </a:solidFill>
                <a:latin typeface="+mj-lt"/>
              </a:rPr>
              <a:t>businesses cannot deliver their </a:t>
            </a:r>
            <a:r>
              <a:rPr lang="en-GB" sz="2500" dirty="0" smtClean="0">
                <a:solidFill>
                  <a:srgbClr val="65868B"/>
                </a:solidFill>
                <a:latin typeface="+mj-lt"/>
              </a:rPr>
              <a:t>products to </a:t>
            </a:r>
            <a:r>
              <a:rPr lang="en-GB" sz="2500" dirty="0">
                <a:solidFill>
                  <a:srgbClr val="65868B"/>
                </a:solidFill>
                <a:latin typeface="+mj-lt"/>
              </a:rPr>
              <a:t>customers. </a:t>
            </a:r>
            <a:endParaRPr lang="en-GB" sz="2500" dirty="0" smtClean="0">
              <a:solidFill>
                <a:srgbClr val="65868B"/>
              </a:solidFill>
              <a:latin typeface="+mj-lt"/>
            </a:endParaRPr>
          </a:p>
          <a:p>
            <a:endParaRPr lang="en-GB" sz="1000" dirty="0">
              <a:solidFill>
                <a:srgbClr val="65868B"/>
              </a:solidFill>
              <a:latin typeface="+mj-lt"/>
            </a:endParaRPr>
          </a:p>
          <a:p>
            <a:pPr eaLnBrk="1" hangingPunct="1"/>
            <a:endParaRPr lang="en-GB" altLang="en-US" sz="2500" b="1" dirty="0" smtClean="0">
              <a:solidFill>
                <a:srgbClr val="65868B"/>
              </a:solidFill>
              <a:latin typeface="+mj-lt"/>
            </a:endParaRPr>
          </a:p>
          <a:p>
            <a:pPr eaLnBrk="1" hangingPunct="1"/>
            <a:endParaRPr lang="en-GB" altLang="en-US" sz="2500" b="1" dirty="0">
              <a:solidFill>
                <a:srgbClr val="65868B"/>
              </a:solidFill>
              <a:latin typeface="+mj-lt"/>
            </a:endParaRPr>
          </a:p>
        </p:txBody>
      </p:sp>
      <p:sp>
        <p:nvSpPr>
          <p:cNvPr id="2" name="TextBox 1"/>
          <p:cNvSpPr txBox="1"/>
          <p:nvPr/>
        </p:nvSpPr>
        <p:spPr>
          <a:xfrm>
            <a:off x="576263" y="214320"/>
            <a:ext cx="3286156" cy="553998"/>
          </a:xfrm>
          <a:prstGeom prst="rect">
            <a:avLst/>
          </a:prstGeom>
          <a:noFill/>
        </p:spPr>
        <p:txBody>
          <a:bodyPr wrap="none" rtlCol="0">
            <a:spAutoFit/>
          </a:bodyPr>
          <a:lstStyle/>
          <a:p>
            <a:r>
              <a:rPr lang="en-GB" sz="3000" b="1" dirty="0" smtClean="0">
                <a:solidFill>
                  <a:schemeClr val="bg1"/>
                </a:solidFill>
              </a:rPr>
              <a:t>Disruption to travel</a:t>
            </a:r>
            <a:endParaRPr lang="en-GB" sz="3000" b="1" dirty="0">
              <a:solidFill>
                <a:schemeClr val="bg1"/>
              </a:solidFill>
            </a:endParaRPr>
          </a:p>
        </p:txBody>
      </p:sp>
    </p:spTree>
    <p:extLst>
      <p:ext uri="{BB962C8B-B14F-4D97-AF65-F5344CB8AC3E}">
        <p14:creationId xmlns:p14="http://schemas.microsoft.com/office/powerpoint/2010/main" val="816831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6"/>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81413" y="1501775"/>
            <a:ext cx="4321175"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6"/>
          <p:cNvSpPr txBox="1">
            <a:spLocks noChangeArrowheads="1"/>
          </p:cNvSpPr>
          <p:nvPr/>
        </p:nvSpPr>
        <p:spPr bwMode="auto">
          <a:xfrm>
            <a:off x="576263" y="1501775"/>
            <a:ext cx="8253838" cy="4093428"/>
          </a:xfrm>
          <a:prstGeom prst="rect">
            <a:avLst/>
          </a:prstGeom>
          <a:solidFill>
            <a:schemeClr val="bg1">
              <a:alpha val="85000"/>
            </a:schemeClr>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1450" indent="-171450" eaLnBrk="1" hangingPunct="1">
              <a:buFont typeface="Arial" panose="020B0604020202020204" pitchFamily="34" charset="0"/>
              <a:buChar char="•"/>
            </a:pPr>
            <a:endParaRPr lang="en-GB" altLang="en-US" sz="1000" dirty="0">
              <a:solidFill>
                <a:srgbClr val="63858A"/>
              </a:solidFill>
              <a:latin typeface="Calibri" pitchFamily="34" charset="0"/>
            </a:endParaRPr>
          </a:p>
          <a:p>
            <a:pPr marL="342900" indent="-342900" eaLnBrk="1" hangingPunct="1">
              <a:buFont typeface="Arial" panose="020B0604020202020204" pitchFamily="34" charset="0"/>
              <a:buChar char="•"/>
            </a:pPr>
            <a:r>
              <a:rPr lang="en-GB" altLang="en-US" sz="2500" dirty="0" smtClean="0">
                <a:solidFill>
                  <a:srgbClr val="63858A"/>
                </a:solidFill>
                <a:latin typeface="Calibri" pitchFamily="34" charset="0"/>
              </a:rPr>
              <a:t>Our police, fire and health services face new challenges as a result of climate change. Increases in severe weather events and flooding will result in more requests for help to keep people and buildings safe.</a:t>
            </a:r>
          </a:p>
          <a:p>
            <a:pPr marL="342900" indent="-342900" eaLnBrk="1" hangingPunct="1">
              <a:buFont typeface="Arial" panose="020B0604020202020204" pitchFamily="34" charset="0"/>
              <a:buChar char="•"/>
            </a:pPr>
            <a:endParaRPr lang="en-GB" altLang="en-US" sz="2500" dirty="0">
              <a:solidFill>
                <a:srgbClr val="63858A"/>
              </a:solidFill>
              <a:latin typeface="Calibri" pitchFamily="34" charset="0"/>
            </a:endParaRPr>
          </a:p>
          <a:p>
            <a:pPr marL="342900" indent="-342900" eaLnBrk="1" hangingPunct="1">
              <a:buFont typeface="Arial" panose="020B0604020202020204" pitchFamily="34" charset="0"/>
              <a:buChar char="•"/>
            </a:pPr>
            <a:r>
              <a:rPr lang="en-GB" altLang="en-US" sz="2500" dirty="0" smtClean="0">
                <a:solidFill>
                  <a:srgbClr val="63858A"/>
                </a:solidFill>
                <a:latin typeface="Calibri" pitchFamily="34" charset="0"/>
              </a:rPr>
              <a:t>People and communities affected by flooding can experience long periods of stress and difficulties as they work to repair their homes and businesses. At times people will need extra help to cope.</a:t>
            </a:r>
          </a:p>
          <a:p>
            <a:pPr eaLnBrk="1" hangingPunct="1"/>
            <a:endParaRPr lang="en-GB" altLang="en-US" sz="2500" dirty="0" smtClean="0">
              <a:solidFill>
                <a:srgbClr val="63858A"/>
              </a:solidFill>
              <a:latin typeface="Calibri" pitchFamily="34" charset="0"/>
            </a:endParaRPr>
          </a:p>
        </p:txBody>
      </p:sp>
      <p:sp>
        <p:nvSpPr>
          <p:cNvPr id="5" name="TextBox 4"/>
          <p:cNvSpPr txBox="1"/>
          <p:nvPr/>
        </p:nvSpPr>
        <p:spPr>
          <a:xfrm>
            <a:off x="576263" y="214320"/>
            <a:ext cx="4514506" cy="553998"/>
          </a:xfrm>
          <a:prstGeom prst="rect">
            <a:avLst/>
          </a:prstGeom>
          <a:noFill/>
        </p:spPr>
        <p:txBody>
          <a:bodyPr wrap="none" rtlCol="0">
            <a:spAutoFit/>
          </a:bodyPr>
          <a:lstStyle/>
          <a:p>
            <a:r>
              <a:rPr lang="en-GB" sz="3000" b="1" dirty="0" smtClean="0">
                <a:solidFill>
                  <a:schemeClr val="bg1"/>
                </a:solidFill>
              </a:rPr>
              <a:t>People will need extra help</a:t>
            </a:r>
            <a:endParaRPr lang="en-GB" sz="3000" b="1" dirty="0">
              <a:solidFill>
                <a:schemeClr val="bg1"/>
              </a:solidFill>
            </a:endParaRPr>
          </a:p>
        </p:txBody>
      </p:sp>
    </p:spTree>
    <p:extLst>
      <p:ext uri="{BB962C8B-B14F-4D97-AF65-F5344CB8AC3E}">
        <p14:creationId xmlns:p14="http://schemas.microsoft.com/office/powerpoint/2010/main" val="3919030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513"/>
            <a:ext cx="8229600" cy="855224"/>
          </a:xfrm>
        </p:spPr>
        <p:txBody>
          <a:bodyPr/>
          <a:lstStyle/>
          <a:p>
            <a:r>
              <a:rPr lang="en-GB" b="1" dirty="0" smtClean="0"/>
              <a:t>What can we do?</a:t>
            </a:r>
            <a:endParaRPr lang="en-GB" b="1" dirty="0"/>
          </a:p>
        </p:txBody>
      </p:sp>
      <p:sp>
        <p:nvSpPr>
          <p:cNvPr id="3" name="Content Placeholder 2"/>
          <p:cNvSpPr>
            <a:spLocks noGrp="1"/>
          </p:cNvSpPr>
          <p:nvPr>
            <p:ph idx="1"/>
          </p:nvPr>
        </p:nvSpPr>
        <p:spPr/>
        <p:txBody>
          <a:bodyPr>
            <a:normAutofit/>
          </a:bodyPr>
          <a:lstStyle/>
          <a:p>
            <a:r>
              <a:rPr lang="en-GB" sz="2500" dirty="0" smtClean="0">
                <a:solidFill>
                  <a:srgbClr val="7B9CA3"/>
                </a:solidFill>
              </a:rPr>
              <a:t>We </a:t>
            </a:r>
            <a:r>
              <a:rPr lang="en-GB" sz="2500" dirty="0">
                <a:solidFill>
                  <a:srgbClr val="7B9CA3"/>
                </a:solidFill>
              </a:rPr>
              <a:t>can play our part in reducing greenhouse gas emissions and limiting the amount of future climate change</a:t>
            </a:r>
            <a:r>
              <a:rPr lang="en-GB" sz="2500" dirty="0" smtClean="0">
                <a:solidFill>
                  <a:srgbClr val="7B9CA3"/>
                </a:solidFill>
              </a:rPr>
              <a:t>.</a:t>
            </a:r>
          </a:p>
          <a:p>
            <a:endParaRPr lang="en-GB" sz="500" dirty="0">
              <a:solidFill>
                <a:srgbClr val="7B9CA3"/>
              </a:solidFill>
            </a:endParaRPr>
          </a:p>
          <a:p>
            <a:r>
              <a:rPr lang="en-GB" sz="2500" dirty="0">
                <a:solidFill>
                  <a:srgbClr val="7B9CA3"/>
                </a:solidFill>
              </a:rPr>
              <a:t>We can build a climate ready future by taking action to make sure that our places and people are ready for the challenges of our changing climate.</a:t>
            </a:r>
          </a:p>
          <a:p>
            <a:endParaRPr lang="en-GB" sz="500" dirty="0" smtClean="0">
              <a:solidFill>
                <a:srgbClr val="7B9CA3"/>
              </a:solidFill>
            </a:endParaRPr>
          </a:p>
          <a:p>
            <a:r>
              <a:rPr lang="en-GB" sz="2500" dirty="0" smtClean="0">
                <a:solidFill>
                  <a:srgbClr val="7B9CA3"/>
                </a:solidFill>
              </a:rPr>
              <a:t>The </a:t>
            </a:r>
            <a:r>
              <a:rPr lang="en-GB" sz="2500" dirty="0">
                <a:solidFill>
                  <a:srgbClr val="7B9CA3"/>
                </a:solidFill>
              </a:rPr>
              <a:t>good news is that many of the things that will help us cope with the impacts of climate change are good </a:t>
            </a:r>
            <a:r>
              <a:rPr lang="en-GB" sz="2500">
                <a:solidFill>
                  <a:srgbClr val="7B9CA3"/>
                </a:solidFill>
              </a:rPr>
              <a:t>for </a:t>
            </a:r>
            <a:r>
              <a:rPr lang="en-GB" sz="2500" smtClean="0">
                <a:solidFill>
                  <a:srgbClr val="7B9CA3"/>
                </a:solidFill>
              </a:rPr>
              <a:t>people </a:t>
            </a:r>
            <a:r>
              <a:rPr lang="en-GB" sz="2500" dirty="0" smtClean="0">
                <a:solidFill>
                  <a:srgbClr val="7B9CA3"/>
                </a:solidFill>
              </a:rPr>
              <a:t>and will help </a:t>
            </a:r>
            <a:r>
              <a:rPr lang="en-GB" sz="2500" dirty="0">
                <a:solidFill>
                  <a:srgbClr val="7B9CA3"/>
                </a:solidFill>
              </a:rPr>
              <a:t>improve communities and create new opportunities.</a:t>
            </a:r>
          </a:p>
          <a:p>
            <a:endParaRPr lang="en-GB" dirty="0"/>
          </a:p>
        </p:txBody>
      </p:sp>
    </p:spTree>
    <p:extLst>
      <p:ext uri="{BB962C8B-B14F-4D97-AF65-F5344CB8AC3E}">
        <p14:creationId xmlns:p14="http://schemas.microsoft.com/office/powerpoint/2010/main" val="180073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24513"/>
            <a:ext cx="8229600" cy="855224"/>
          </a:xfrm>
        </p:spPr>
        <p:txBody>
          <a:bodyPr/>
          <a:lstStyle/>
          <a:p>
            <a:r>
              <a:rPr lang="en-GB" b="1" dirty="0" smtClean="0"/>
              <a:t>What can we do?</a:t>
            </a:r>
            <a:endParaRPr lang="en-GB" b="1" dirty="0"/>
          </a:p>
        </p:txBody>
      </p:sp>
      <p:sp>
        <p:nvSpPr>
          <p:cNvPr id="9" name="Content Placeholder 2"/>
          <p:cNvSpPr>
            <a:spLocks noGrp="1"/>
          </p:cNvSpPr>
          <p:nvPr>
            <p:ph idx="1"/>
          </p:nvPr>
        </p:nvSpPr>
        <p:spPr>
          <a:xfrm>
            <a:off x="4109986" y="1600200"/>
            <a:ext cx="4576813" cy="4390697"/>
          </a:xfrm>
        </p:spPr>
        <p:txBody>
          <a:bodyPr>
            <a:normAutofit/>
          </a:bodyPr>
          <a:lstStyle/>
          <a:p>
            <a:r>
              <a:rPr lang="en-GB" sz="2500" dirty="0" smtClean="0">
                <a:solidFill>
                  <a:srgbClr val="7B9CA3"/>
                </a:solidFill>
              </a:rPr>
              <a:t>The upcoming activities in this lesson will ask you to think about some of the different ways that we can adapt to a changing climate in your town and </a:t>
            </a:r>
            <a:r>
              <a:rPr lang="en-GB" sz="2500" smtClean="0">
                <a:solidFill>
                  <a:srgbClr val="7B9CA3"/>
                </a:solidFill>
              </a:rPr>
              <a:t>around Scotland.</a:t>
            </a:r>
            <a:endParaRPr lang="en-GB" sz="2500" dirty="0">
              <a:solidFill>
                <a:srgbClr val="7B9CA3"/>
              </a:solidFill>
            </a:endParaRPr>
          </a:p>
        </p:txBody>
      </p:sp>
      <p:pic>
        <p:nvPicPr>
          <p:cNvPr id="11" name="Picture 10"/>
          <p:cNvPicPr>
            <a:picLocks noChangeAspect="1"/>
          </p:cNvPicPr>
          <p:nvPr/>
        </p:nvPicPr>
        <p:blipFill>
          <a:blip r:embed="rId2"/>
          <a:stretch>
            <a:fillRect/>
          </a:stretch>
        </p:blipFill>
        <p:spPr>
          <a:xfrm>
            <a:off x="216807" y="1600200"/>
            <a:ext cx="1928397" cy="2725057"/>
          </a:xfrm>
          <a:prstGeom prst="rect">
            <a:avLst/>
          </a:prstGeom>
          <a:ln>
            <a:solidFill>
              <a:schemeClr val="tx1"/>
            </a:solidFill>
          </a:ln>
        </p:spPr>
      </p:pic>
      <p:pic>
        <p:nvPicPr>
          <p:cNvPr id="12" name="Picture 11"/>
          <p:cNvPicPr>
            <a:picLocks noChangeAspect="1"/>
          </p:cNvPicPr>
          <p:nvPr/>
        </p:nvPicPr>
        <p:blipFill>
          <a:blip r:embed="rId3"/>
          <a:stretch>
            <a:fillRect/>
          </a:stretch>
        </p:blipFill>
        <p:spPr>
          <a:xfrm>
            <a:off x="1424798" y="1986981"/>
            <a:ext cx="1930819" cy="2725057"/>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852563" y="3349509"/>
            <a:ext cx="1920159" cy="2725057"/>
          </a:xfrm>
          <a:prstGeom prst="rect">
            <a:avLst/>
          </a:prstGeom>
          <a:ln>
            <a:solidFill>
              <a:schemeClr val="tx1"/>
            </a:solidFill>
          </a:ln>
        </p:spPr>
      </p:pic>
      <p:pic>
        <p:nvPicPr>
          <p:cNvPr id="16" name="Picture 15"/>
          <p:cNvPicPr>
            <a:picLocks noChangeAspect="1"/>
          </p:cNvPicPr>
          <p:nvPr/>
        </p:nvPicPr>
        <p:blipFill>
          <a:blip r:embed="rId5"/>
          <a:stretch>
            <a:fillRect/>
          </a:stretch>
        </p:blipFill>
        <p:spPr>
          <a:xfrm>
            <a:off x="1820879" y="4393598"/>
            <a:ext cx="2658056" cy="1877805"/>
          </a:xfrm>
          <a:prstGeom prst="rect">
            <a:avLst/>
          </a:prstGeom>
          <a:ln>
            <a:solidFill>
              <a:schemeClr val="tx1"/>
            </a:solidFill>
          </a:ln>
        </p:spPr>
      </p:pic>
    </p:spTree>
    <p:extLst>
      <p:ext uri="{BB962C8B-B14F-4D97-AF65-F5344CB8AC3E}">
        <p14:creationId xmlns:p14="http://schemas.microsoft.com/office/powerpoint/2010/main" val="224028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4"/>
            <a:ext cx="8229600" cy="855224"/>
          </a:xfrm>
        </p:spPr>
        <p:txBody>
          <a:bodyPr>
            <a:normAutofit/>
          </a:bodyPr>
          <a:lstStyle/>
          <a:p>
            <a:r>
              <a:rPr lang="en-GB" b="1" dirty="0" smtClean="0"/>
              <a:t>More information and resources</a:t>
            </a:r>
            <a:endParaRPr lang="en-GB" b="1" dirty="0"/>
          </a:p>
        </p:txBody>
      </p:sp>
      <p:sp>
        <p:nvSpPr>
          <p:cNvPr id="3" name="TextBox 2"/>
          <p:cNvSpPr txBox="1"/>
          <p:nvPr/>
        </p:nvSpPr>
        <p:spPr>
          <a:xfrm>
            <a:off x="457200" y="1733266"/>
            <a:ext cx="8468436" cy="3477875"/>
          </a:xfrm>
          <a:prstGeom prst="rect">
            <a:avLst/>
          </a:prstGeom>
          <a:noFill/>
        </p:spPr>
        <p:txBody>
          <a:bodyPr wrap="square" rtlCol="0">
            <a:spAutoFit/>
          </a:bodyPr>
          <a:lstStyle/>
          <a:p>
            <a:r>
              <a:rPr lang="en-GB" sz="2000" dirty="0" smtClean="0">
                <a:solidFill>
                  <a:srgbClr val="63858A"/>
                </a:solidFill>
              </a:rPr>
              <a:t>For more information about climate trends and projections for Scotland </a:t>
            </a:r>
          </a:p>
          <a:p>
            <a:r>
              <a:rPr lang="en-GB" sz="2000" dirty="0" smtClean="0">
                <a:solidFill>
                  <a:srgbClr val="63858A"/>
                </a:solidFill>
              </a:rPr>
              <a:t>visit</a:t>
            </a:r>
            <a:r>
              <a:rPr lang="en-GB" sz="2000" dirty="0"/>
              <a:t>: </a:t>
            </a:r>
            <a:r>
              <a:rPr lang="en-GB" sz="2000" dirty="0">
                <a:hlinkClick r:id="rId2"/>
              </a:rPr>
              <a:t>http://</a:t>
            </a:r>
            <a:r>
              <a:rPr lang="en-GB" sz="2000" dirty="0" smtClean="0">
                <a:hlinkClick r:id="rId2"/>
              </a:rPr>
              <a:t>www.adaptationscotland.org.uk/why-adapt/climate-trends-and-projections</a:t>
            </a:r>
            <a:endParaRPr lang="en-GB" sz="2000" dirty="0" smtClean="0"/>
          </a:p>
          <a:p>
            <a:endParaRPr lang="en-GB" sz="2000" dirty="0"/>
          </a:p>
          <a:p>
            <a:r>
              <a:rPr lang="en-GB" sz="2000" dirty="0" smtClean="0">
                <a:solidFill>
                  <a:srgbClr val="63858A"/>
                </a:solidFill>
              </a:rPr>
              <a:t>Visit the interactive climate ready places website to find out how different places across </a:t>
            </a:r>
            <a:r>
              <a:rPr lang="en-GB" sz="2000" dirty="0">
                <a:solidFill>
                  <a:srgbClr val="63858A"/>
                </a:solidFill>
              </a:rPr>
              <a:t>S</a:t>
            </a:r>
            <a:r>
              <a:rPr lang="en-GB" sz="2000" dirty="0" smtClean="0">
                <a:solidFill>
                  <a:srgbClr val="63858A"/>
                </a:solidFill>
              </a:rPr>
              <a:t>cotland can adapt to climate change: </a:t>
            </a:r>
            <a:r>
              <a:rPr lang="en-GB" sz="2000" dirty="0" smtClean="0">
                <a:hlinkClick r:id="rId3"/>
              </a:rPr>
              <a:t>http</a:t>
            </a:r>
            <a:r>
              <a:rPr lang="en-GB" sz="2000" dirty="0">
                <a:hlinkClick r:id="rId3"/>
              </a:rPr>
              <a:t>://www.sniffer.org.uk/climatereadyplaces</a:t>
            </a:r>
            <a:r>
              <a:rPr lang="en-GB" sz="2000" dirty="0" smtClean="0">
                <a:hlinkClick r:id="rId3"/>
              </a:rPr>
              <a:t>/</a:t>
            </a:r>
            <a:endParaRPr lang="en-GB" sz="2000" dirty="0" smtClean="0"/>
          </a:p>
          <a:p>
            <a:endParaRPr lang="en-GB" sz="2000" dirty="0" smtClean="0"/>
          </a:p>
          <a:p>
            <a:r>
              <a:rPr lang="en-GB" sz="2000" dirty="0" smtClean="0">
                <a:solidFill>
                  <a:srgbClr val="63858A"/>
                </a:solidFill>
              </a:rPr>
              <a:t>Find out more about how you can reduce greenhouse gas emissions and help limit future climate change:</a:t>
            </a:r>
          </a:p>
          <a:p>
            <a:r>
              <a:rPr lang="en-GB" sz="2000" dirty="0">
                <a:hlinkClick r:id="rId4"/>
              </a:rPr>
              <a:t>http://www.greenerscotland.org</a:t>
            </a:r>
            <a:r>
              <a:rPr lang="en-GB" sz="2000" dirty="0" smtClean="0">
                <a:hlinkClick r:id="rId4"/>
              </a:rPr>
              <a:t>/</a:t>
            </a:r>
            <a:r>
              <a:rPr lang="en-GB" sz="2000" dirty="0" smtClean="0"/>
              <a:t> </a:t>
            </a:r>
            <a:endParaRPr lang="en-GB" sz="2000" dirty="0"/>
          </a:p>
        </p:txBody>
      </p:sp>
    </p:spTree>
    <p:extLst>
      <p:ext uri="{BB962C8B-B14F-4D97-AF65-F5344CB8AC3E}">
        <p14:creationId xmlns:p14="http://schemas.microsoft.com/office/powerpoint/2010/main" val="4181662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5" name="Content Placeholder 2"/>
          <p:cNvSpPr>
            <a:spLocks noGrp="1"/>
          </p:cNvSpPr>
          <p:nvPr>
            <p:ph idx="1"/>
          </p:nvPr>
        </p:nvSpPr>
        <p:spPr>
          <a:xfrm>
            <a:off x="457200" y="1518312"/>
            <a:ext cx="4442059" cy="4390697"/>
          </a:xfrm>
        </p:spPr>
        <p:txBody>
          <a:bodyPr>
            <a:noAutofit/>
          </a:bodyPr>
          <a:lstStyle/>
          <a:p>
            <a:pPr marL="0" indent="0">
              <a:buNone/>
            </a:pPr>
            <a:r>
              <a:rPr lang="en-GB" sz="2000" b="1" dirty="0" smtClean="0">
                <a:latin typeface="+mj-lt"/>
              </a:rPr>
              <a:t>This presentation is part of the Climate Ready Places teaching pack for secondary school students.</a:t>
            </a:r>
          </a:p>
          <a:p>
            <a:pPr marL="0" indent="0">
              <a:buNone/>
            </a:pPr>
            <a:endParaRPr lang="en-GB" sz="2000" dirty="0" smtClean="0">
              <a:solidFill>
                <a:srgbClr val="59777D"/>
              </a:solidFill>
              <a:latin typeface="+mj-lt"/>
            </a:endParaRPr>
          </a:p>
          <a:p>
            <a:pPr marL="0" indent="0">
              <a:buNone/>
            </a:pPr>
            <a:r>
              <a:rPr lang="en-GB" sz="2000" dirty="0" smtClean="0">
                <a:solidFill>
                  <a:srgbClr val="59777D"/>
                </a:solidFill>
                <a:latin typeface="+mj-lt"/>
              </a:rPr>
              <a:t>The presentation serves as an introduction for students, to raise awareness of climate change and their understanding of climate adaptation issue.</a:t>
            </a:r>
            <a:endParaRPr lang="en-GB" sz="2000" dirty="0">
              <a:solidFill>
                <a:srgbClr val="59777D"/>
              </a:solidFill>
              <a:latin typeface="+mj-lt"/>
            </a:endParaRPr>
          </a:p>
        </p:txBody>
      </p:sp>
    </p:spTree>
    <p:extLst>
      <p:ext uri="{BB962C8B-B14F-4D97-AF65-F5344CB8AC3E}">
        <p14:creationId xmlns:p14="http://schemas.microsoft.com/office/powerpoint/2010/main" val="661664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57196" y="2758222"/>
            <a:ext cx="292100" cy="292100"/>
          </a:xfrm>
          <a:prstGeom prst="rect">
            <a:avLst/>
          </a:prstGeom>
        </p:spPr>
      </p:pic>
      <p:pic>
        <p:nvPicPr>
          <p:cNvPr id="5" name="Picture 4"/>
          <p:cNvPicPr>
            <a:picLocks noChangeAspect="1"/>
          </p:cNvPicPr>
          <p:nvPr/>
        </p:nvPicPr>
        <p:blipFill>
          <a:blip r:embed="rId3"/>
          <a:stretch>
            <a:fillRect/>
          </a:stretch>
        </p:blipFill>
        <p:spPr>
          <a:xfrm>
            <a:off x="2644496" y="3217764"/>
            <a:ext cx="317500" cy="254000"/>
          </a:xfrm>
          <a:prstGeom prst="rect">
            <a:avLst/>
          </a:prstGeom>
        </p:spPr>
      </p:pic>
      <p:pic>
        <p:nvPicPr>
          <p:cNvPr id="6" name="Picture 5"/>
          <p:cNvPicPr>
            <a:picLocks noChangeAspect="1"/>
          </p:cNvPicPr>
          <p:nvPr/>
        </p:nvPicPr>
        <p:blipFill>
          <a:blip r:embed="rId4"/>
          <a:stretch>
            <a:fillRect/>
          </a:stretch>
        </p:blipFill>
        <p:spPr>
          <a:xfrm>
            <a:off x="2657196" y="3639467"/>
            <a:ext cx="304800" cy="304800"/>
          </a:xfrm>
          <a:prstGeom prst="rect">
            <a:avLst/>
          </a:prstGeom>
        </p:spPr>
      </p:pic>
      <p:sp>
        <p:nvSpPr>
          <p:cNvPr id="7" name="TextBox 6"/>
          <p:cNvSpPr txBox="1"/>
          <p:nvPr/>
        </p:nvSpPr>
        <p:spPr>
          <a:xfrm>
            <a:off x="3090638" y="2695571"/>
            <a:ext cx="3907056" cy="400110"/>
          </a:xfrm>
          <a:prstGeom prst="rect">
            <a:avLst/>
          </a:prstGeom>
          <a:noFill/>
        </p:spPr>
        <p:txBody>
          <a:bodyPr wrap="square" rtlCol="0">
            <a:spAutoFit/>
          </a:bodyPr>
          <a:lstStyle/>
          <a:p>
            <a:r>
              <a:rPr lang="en-GB" sz="2000" dirty="0" err="1">
                <a:solidFill>
                  <a:srgbClr val="59777D"/>
                </a:solidFill>
              </a:rPr>
              <a:t>adaptationscotland@sniffer.org.uk</a:t>
            </a:r>
            <a:endParaRPr lang="en-GB" sz="2000" dirty="0">
              <a:solidFill>
                <a:srgbClr val="59777D"/>
              </a:solidFill>
            </a:endParaRPr>
          </a:p>
        </p:txBody>
      </p:sp>
      <p:sp>
        <p:nvSpPr>
          <p:cNvPr id="8" name="TextBox 7"/>
          <p:cNvSpPr txBox="1"/>
          <p:nvPr/>
        </p:nvSpPr>
        <p:spPr>
          <a:xfrm>
            <a:off x="3090638" y="3133524"/>
            <a:ext cx="3907056" cy="400110"/>
          </a:xfrm>
          <a:prstGeom prst="rect">
            <a:avLst/>
          </a:prstGeom>
          <a:noFill/>
        </p:spPr>
        <p:txBody>
          <a:bodyPr wrap="square" rtlCol="0">
            <a:spAutoFit/>
          </a:bodyPr>
          <a:lstStyle/>
          <a:p>
            <a:r>
              <a:rPr lang="en-GB" sz="2000" dirty="0" smtClean="0">
                <a:solidFill>
                  <a:srgbClr val="59777D"/>
                </a:solidFill>
              </a:rPr>
              <a:t>@</a:t>
            </a:r>
            <a:r>
              <a:rPr lang="en-GB" sz="2000" dirty="0" err="1" smtClean="0">
                <a:solidFill>
                  <a:srgbClr val="59777D"/>
                </a:solidFill>
              </a:rPr>
              <a:t>adaptationscotland</a:t>
            </a:r>
            <a:endParaRPr lang="en-GB" sz="2000" dirty="0">
              <a:solidFill>
                <a:srgbClr val="59777D"/>
              </a:solidFill>
            </a:endParaRPr>
          </a:p>
        </p:txBody>
      </p:sp>
      <p:sp>
        <p:nvSpPr>
          <p:cNvPr id="9" name="TextBox 8"/>
          <p:cNvSpPr txBox="1"/>
          <p:nvPr/>
        </p:nvSpPr>
        <p:spPr>
          <a:xfrm>
            <a:off x="3090638" y="3559037"/>
            <a:ext cx="3907056" cy="400110"/>
          </a:xfrm>
          <a:prstGeom prst="rect">
            <a:avLst/>
          </a:prstGeom>
          <a:noFill/>
        </p:spPr>
        <p:txBody>
          <a:bodyPr wrap="square" rtlCol="0">
            <a:spAutoFit/>
          </a:bodyPr>
          <a:lstStyle/>
          <a:p>
            <a:r>
              <a:rPr lang="en-GB" sz="2000" dirty="0" err="1" smtClean="0">
                <a:solidFill>
                  <a:srgbClr val="59777D"/>
                </a:solidFill>
              </a:rPr>
              <a:t>www.adaptationscotland.org.uk</a:t>
            </a:r>
            <a:endParaRPr lang="en-GB" sz="2000" dirty="0">
              <a:solidFill>
                <a:srgbClr val="59777D"/>
              </a:solidFill>
            </a:endParaRPr>
          </a:p>
        </p:txBody>
      </p:sp>
      <p:sp>
        <p:nvSpPr>
          <p:cNvPr id="10" name="Rectangle 9"/>
          <p:cNvSpPr/>
          <p:nvPr/>
        </p:nvSpPr>
        <p:spPr>
          <a:xfrm>
            <a:off x="1211943" y="4878328"/>
            <a:ext cx="6364514" cy="553998"/>
          </a:xfrm>
          <a:prstGeom prst="rect">
            <a:avLst/>
          </a:prstGeom>
        </p:spPr>
        <p:txBody>
          <a:bodyPr wrap="square">
            <a:spAutoFit/>
          </a:bodyPr>
          <a:lstStyle/>
          <a:p>
            <a:r>
              <a:rPr lang="en-GB" sz="1000" dirty="0">
                <a:solidFill>
                  <a:srgbClr val="777777"/>
                </a:solidFill>
                <a:latin typeface="Calibri" panose="020F0502020204030204" pitchFamily="34" charset="0"/>
              </a:rPr>
              <a:t>© Crown Copyright 2016. Contains public sector information licensed under the Open Government Licence v3.0. http://www.gov.scot/CrownCopyright </a:t>
            </a:r>
            <a:r>
              <a:rPr lang="en-GB" sz="1000" dirty="0" smtClean="0">
                <a:solidFill>
                  <a:srgbClr val="777777"/>
                </a:solidFill>
                <a:latin typeface="Calibri" panose="020F0502020204030204" pitchFamily="34" charset="0"/>
              </a:rPr>
              <a:t>Scottish </a:t>
            </a:r>
            <a:r>
              <a:rPr lang="en-GB" sz="1000" dirty="0">
                <a:solidFill>
                  <a:srgbClr val="777777"/>
                </a:solidFill>
                <a:latin typeface="Calibri" panose="020F0502020204030204" pitchFamily="34" charset="0"/>
              </a:rPr>
              <a:t>Charity No SC022375, Company No SC149513. Registered in Edinburgh. Registered Office: 1 Exchange Crescent, Conference Square, Edinburgh, EH3 8UL </a:t>
            </a:r>
            <a:endParaRPr lang="en-GB" sz="2400" dirty="0">
              <a:solidFill>
                <a:srgbClr val="777777"/>
              </a:solidFill>
            </a:endParaRPr>
          </a:p>
        </p:txBody>
      </p:sp>
    </p:spTree>
    <p:extLst>
      <p:ext uri="{BB962C8B-B14F-4D97-AF65-F5344CB8AC3E}">
        <p14:creationId xmlns:p14="http://schemas.microsoft.com/office/powerpoint/2010/main" val="316999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96" y="138158"/>
            <a:ext cx="8229600" cy="855224"/>
          </a:xfrm>
        </p:spPr>
        <p:txBody>
          <a:bodyPr>
            <a:normAutofit fontScale="90000"/>
          </a:bodyPr>
          <a:lstStyle/>
          <a:p>
            <a:r>
              <a:rPr lang="en-GB" dirty="0"/>
              <a:t> </a:t>
            </a:r>
            <a:br>
              <a:rPr lang="en-GB" dirty="0"/>
            </a:br>
            <a:r>
              <a:rPr lang="en-GB" b="1" dirty="0"/>
              <a:t>What’s the difference between weather </a:t>
            </a:r>
            <a:r>
              <a:rPr lang="en-GB" b="1" dirty="0" smtClean="0"/>
              <a:t/>
            </a:r>
            <a:br>
              <a:rPr lang="en-GB" b="1" dirty="0" smtClean="0"/>
            </a:br>
            <a:r>
              <a:rPr lang="en-GB" b="1" dirty="0" smtClean="0"/>
              <a:t>and </a:t>
            </a:r>
            <a:r>
              <a:rPr lang="en-GB" b="1" dirty="0"/>
              <a:t>climate?</a:t>
            </a:r>
            <a:r>
              <a:rPr lang="en-GB" dirty="0"/>
              <a:t/>
            </a:r>
            <a:br>
              <a:rPr lang="en-GB" dirty="0"/>
            </a:br>
            <a:endParaRPr lang="en-US" dirty="0"/>
          </a:p>
        </p:txBody>
      </p:sp>
      <p:sp>
        <p:nvSpPr>
          <p:cNvPr id="3" name="Content Placeholder 2"/>
          <p:cNvSpPr>
            <a:spLocks noGrp="1"/>
          </p:cNvSpPr>
          <p:nvPr>
            <p:ph idx="1"/>
          </p:nvPr>
        </p:nvSpPr>
        <p:spPr>
          <a:xfrm>
            <a:off x="457200" y="1518312"/>
            <a:ext cx="8229600" cy="4390697"/>
          </a:xfrm>
        </p:spPr>
        <p:txBody>
          <a:bodyPr>
            <a:noAutofit/>
          </a:bodyPr>
          <a:lstStyle/>
          <a:p>
            <a:r>
              <a:rPr lang="en-GB" sz="2500" b="1" dirty="0">
                <a:latin typeface="+mj-lt"/>
              </a:rPr>
              <a:t>Weather</a:t>
            </a:r>
            <a:r>
              <a:rPr lang="en-GB" sz="2500" dirty="0">
                <a:solidFill>
                  <a:srgbClr val="59777D"/>
                </a:solidFill>
                <a:latin typeface="+mj-lt"/>
              </a:rPr>
              <a:t> changes day by day, hour by hour and sometimes minute by minute! </a:t>
            </a:r>
            <a:endParaRPr lang="en-GB" sz="2500" dirty="0" smtClean="0">
              <a:solidFill>
                <a:srgbClr val="59777D"/>
              </a:solidFill>
              <a:latin typeface="+mj-lt"/>
            </a:endParaRPr>
          </a:p>
          <a:p>
            <a:endParaRPr lang="en-GB" sz="2500" dirty="0" smtClean="0">
              <a:solidFill>
                <a:srgbClr val="59777D"/>
              </a:solidFill>
              <a:latin typeface="+mj-lt"/>
            </a:endParaRPr>
          </a:p>
          <a:p>
            <a:r>
              <a:rPr lang="en-GB" sz="2500" dirty="0" smtClean="0">
                <a:solidFill>
                  <a:srgbClr val="59777D"/>
                </a:solidFill>
                <a:latin typeface="+mj-lt"/>
              </a:rPr>
              <a:t>When </a:t>
            </a:r>
            <a:r>
              <a:rPr lang="en-GB" sz="2500" dirty="0">
                <a:solidFill>
                  <a:srgbClr val="59777D"/>
                </a:solidFill>
                <a:latin typeface="+mj-lt"/>
              </a:rPr>
              <a:t>we refer to weather we are normally talking about what’s happening here and now </a:t>
            </a:r>
            <a:r>
              <a:rPr lang="en-GB" sz="2500" dirty="0" smtClean="0">
                <a:solidFill>
                  <a:srgbClr val="59777D"/>
                </a:solidFill>
                <a:latin typeface="+mj-lt"/>
              </a:rPr>
              <a:t>– is </a:t>
            </a:r>
            <a:r>
              <a:rPr lang="en-GB" sz="2500" dirty="0">
                <a:solidFill>
                  <a:srgbClr val="59777D"/>
                </a:solidFill>
                <a:latin typeface="+mj-lt"/>
              </a:rPr>
              <a:t>it going to be raining, sunny, windy or snowing today or this </a:t>
            </a:r>
            <a:r>
              <a:rPr lang="en-GB" sz="2500" dirty="0" smtClean="0">
                <a:solidFill>
                  <a:srgbClr val="59777D"/>
                </a:solidFill>
                <a:latin typeface="+mj-lt"/>
              </a:rPr>
              <a:t>week?</a:t>
            </a:r>
          </a:p>
          <a:p>
            <a:endParaRPr lang="en-GB" sz="2500" b="1" dirty="0">
              <a:solidFill>
                <a:srgbClr val="59777D"/>
              </a:solidFill>
              <a:latin typeface="+mj-lt"/>
            </a:endParaRPr>
          </a:p>
          <a:p>
            <a:r>
              <a:rPr lang="en-GB" sz="2500" b="1" dirty="0" smtClean="0">
                <a:latin typeface="+mj-lt"/>
              </a:rPr>
              <a:t>Climate</a:t>
            </a:r>
            <a:r>
              <a:rPr lang="en-GB" sz="2500" dirty="0" smtClean="0">
                <a:solidFill>
                  <a:srgbClr val="59777D"/>
                </a:solidFill>
                <a:latin typeface="+mj-lt"/>
              </a:rPr>
              <a:t> </a:t>
            </a:r>
            <a:r>
              <a:rPr lang="en-GB" sz="2500" dirty="0">
                <a:solidFill>
                  <a:srgbClr val="59777D"/>
                </a:solidFill>
                <a:latin typeface="+mj-lt"/>
              </a:rPr>
              <a:t>describes typical weather conditions over much longer periods of time – usually at least thirty years. </a:t>
            </a:r>
          </a:p>
        </p:txBody>
      </p:sp>
    </p:spTree>
    <p:extLst>
      <p:ext uri="{BB962C8B-B14F-4D97-AF65-F5344CB8AC3E}">
        <p14:creationId xmlns:p14="http://schemas.microsoft.com/office/powerpoint/2010/main" val="2352153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08"/>
            <a:ext cx="8229600" cy="855224"/>
          </a:xfrm>
        </p:spPr>
        <p:txBody>
          <a:bodyPr>
            <a:normAutofit fontScale="90000"/>
          </a:bodyPr>
          <a:lstStyle/>
          <a:p>
            <a:r>
              <a:rPr lang="en-GB" b="1" dirty="0"/>
              <a:t>How do we know that climate is </a:t>
            </a:r>
            <a:r>
              <a:rPr lang="en-GB" b="1" dirty="0" smtClean="0"/>
              <a:t/>
            </a:r>
            <a:br>
              <a:rPr lang="en-GB" b="1" dirty="0" smtClean="0"/>
            </a:br>
            <a:r>
              <a:rPr lang="en-GB" b="1" dirty="0" smtClean="0"/>
              <a:t>changing?</a:t>
            </a:r>
            <a:endParaRPr lang="en-US" b="1" dirty="0"/>
          </a:p>
        </p:txBody>
      </p:sp>
      <p:sp>
        <p:nvSpPr>
          <p:cNvPr id="3" name="Content Placeholder 2"/>
          <p:cNvSpPr>
            <a:spLocks noGrp="1"/>
          </p:cNvSpPr>
          <p:nvPr>
            <p:ph idx="1"/>
          </p:nvPr>
        </p:nvSpPr>
        <p:spPr>
          <a:xfrm>
            <a:off x="470848" y="1701320"/>
            <a:ext cx="4333164" cy="1754244"/>
          </a:xfrm>
        </p:spPr>
        <p:txBody>
          <a:bodyPr>
            <a:noAutofit/>
          </a:bodyPr>
          <a:lstStyle/>
          <a:p>
            <a:pPr marL="0" indent="0">
              <a:buNone/>
            </a:pPr>
            <a:r>
              <a:rPr lang="en-GB" sz="2500" dirty="0">
                <a:solidFill>
                  <a:srgbClr val="59777D"/>
                </a:solidFill>
              </a:rPr>
              <a:t>Scientists measure climate by recording details of weather conditions over many </a:t>
            </a:r>
            <a:r>
              <a:rPr lang="en-GB" sz="2500" dirty="0" smtClean="0">
                <a:solidFill>
                  <a:srgbClr val="59777D"/>
                </a:solidFill>
              </a:rPr>
              <a:t>years</a:t>
            </a:r>
            <a:r>
              <a:rPr lang="en-GB" sz="2500" dirty="0">
                <a:solidFill>
                  <a:srgbClr val="59777D"/>
                </a:solidFill>
              </a:rPr>
              <a:t> </a:t>
            </a:r>
            <a:r>
              <a:rPr lang="en-GB" sz="2500" dirty="0" smtClean="0">
                <a:solidFill>
                  <a:srgbClr val="59777D"/>
                </a:solidFill>
              </a:rPr>
              <a:t>at weather stations such as this one at </a:t>
            </a:r>
            <a:r>
              <a:rPr lang="en-GB" sz="2500" dirty="0" err="1" smtClean="0">
                <a:solidFill>
                  <a:srgbClr val="59777D"/>
                </a:solidFill>
              </a:rPr>
              <a:t>Blackford</a:t>
            </a:r>
            <a:r>
              <a:rPr lang="en-GB" sz="2500" dirty="0" smtClean="0">
                <a:solidFill>
                  <a:srgbClr val="59777D"/>
                </a:solidFill>
              </a:rPr>
              <a:t> Hill in Edinburgh.</a:t>
            </a:r>
          </a:p>
          <a:p>
            <a:pPr marL="0" indent="0">
              <a:buNone/>
            </a:pPr>
            <a:endParaRPr lang="en-GB" sz="2500" dirty="0">
              <a:solidFill>
                <a:srgbClr val="59777D"/>
              </a:solidFill>
            </a:endParaRPr>
          </a:p>
          <a:p>
            <a:pPr marL="0" indent="0">
              <a:buNone/>
            </a:pPr>
            <a:endParaRPr lang="en-GB" sz="2500" dirty="0">
              <a:solidFill>
                <a:srgbClr val="59777D"/>
              </a:solidFill>
            </a:endParaRPr>
          </a:p>
        </p:txBody>
      </p:sp>
      <p:pic>
        <p:nvPicPr>
          <p:cNvPr id="1026" name="Picture 2" descr="C:\Users\annab\AppData\Local\Microsoft\Windows\INetCache\IE\CM8WM3YZ\geograph-2750593-by-Kay-Willia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012" y="1701320"/>
            <a:ext cx="3997656" cy="2854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196" y="4727178"/>
            <a:ext cx="8344472" cy="1246495"/>
          </a:xfrm>
          <a:prstGeom prst="rect">
            <a:avLst/>
          </a:prstGeom>
          <a:noFill/>
        </p:spPr>
        <p:txBody>
          <a:bodyPr wrap="square" rtlCol="0">
            <a:spAutoFit/>
          </a:bodyPr>
          <a:lstStyle/>
          <a:p>
            <a:r>
              <a:rPr lang="en-GB" sz="2500" dirty="0" smtClean="0">
                <a:solidFill>
                  <a:srgbClr val="59777D"/>
                </a:solidFill>
              </a:rPr>
              <a:t>Detailed </a:t>
            </a:r>
            <a:r>
              <a:rPr lang="en-GB" sz="2500" dirty="0">
                <a:solidFill>
                  <a:srgbClr val="59777D"/>
                </a:solidFill>
              </a:rPr>
              <a:t>records allows us to spot </a:t>
            </a:r>
            <a:r>
              <a:rPr lang="en-GB" sz="2500" dirty="0" smtClean="0">
                <a:solidFill>
                  <a:srgbClr val="59777D"/>
                </a:solidFill>
              </a:rPr>
              <a:t>long </a:t>
            </a:r>
            <a:r>
              <a:rPr lang="en-GB" sz="2500" dirty="0">
                <a:solidFill>
                  <a:srgbClr val="59777D"/>
                </a:solidFill>
              </a:rPr>
              <a:t>term changes in temperature, rainfall </a:t>
            </a:r>
            <a:r>
              <a:rPr lang="en-GB" sz="2500" dirty="0" smtClean="0">
                <a:solidFill>
                  <a:srgbClr val="59777D"/>
                </a:solidFill>
              </a:rPr>
              <a:t>and </a:t>
            </a:r>
            <a:r>
              <a:rPr lang="en-GB" sz="2500" dirty="0">
                <a:solidFill>
                  <a:srgbClr val="59777D"/>
                </a:solidFill>
              </a:rPr>
              <a:t>sea level and accurately estimate how </a:t>
            </a:r>
            <a:r>
              <a:rPr lang="en-GB" sz="2500" dirty="0" smtClean="0">
                <a:solidFill>
                  <a:srgbClr val="59777D"/>
                </a:solidFill>
              </a:rPr>
              <a:t>our </a:t>
            </a:r>
            <a:r>
              <a:rPr lang="en-GB" sz="2500" dirty="0">
                <a:solidFill>
                  <a:srgbClr val="59777D"/>
                </a:solidFill>
              </a:rPr>
              <a:t>climate is likely to change in the future</a:t>
            </a:r>
            <a:r>
              <a:rPr lang="en-GB" sz="2500" dirty="0" smtClean="0">
                <a:solidFill>
                  <a:srgbClr val="59777D"/>
                </a:solidFill>
              </a:rPr>
              <a:t>.</a:t>
            </a:r>
            <a:endParaRPr lang="en-GB" sz="2500" dirty="0">
              <a:solidFill>
                <a:srgbClr val="59777D"/>
              </a:solidFill>
            </a:endParaRPr>
          </a:p>
        </p:txBody>
      </p:sp>
      <p:sp>
        <p:nvSpPr>
          <p:cNvPr id="5" name="TextBox 4"/>
          <p:cNvSpPr txBox="1"/>
          <p:nvPr/>
        </p:nvSpPr>
        <p:spPr>
          <a:xfrm>
            <a:off x="1446662" y="6153306"/>
            <a:ext cx="6086901" cy="553998"/>
          </a:xfrm>
          <a:prstGeom prst="rect">
            <a:avLst/>
          </a:prstGeom>
          <a:noFill/>
        </p:spPr>
        <p:txBody>
          <a:bodyPr wrap="square" rtlCol="0">
            <a:spAutoFit/>
          </a:bodyPr>
          <a:lstStyle/>
          <a:p>
            <a:r>
              <a:rPr lang="en-GB" sz="1200" dirty="0" smtClean="0"/>
              <a:t>Photo © </a:t>
            </a:r>
            <a:r>
              <a:rPr lang="en-GB" sz="1200" dirty="0"/>
              <a:t>Copyright </a:t>
            </a:r>
            <a:r>
              <a:rPr lang="en-GB" sz="1200" dirty="0">
                <a:hlinkClick r:id="rId3" tooltip="View profile"/>
              </a:rPr>
              <a:t>Kay Williams</a:t>
            </a:r>
            <a:r>
              <a:rPr lang="en-GB" sz="1200" dirty="0"/>
              <a:t> and licensed for </a:t>
            </a:r>
            <a:r>
              <a:rPr lang="en-GB" sz="1200" dirty="0">
                <a:hlinkClick r:id="rId4"/>
              </a:rPr>
              <a:t>reuse</a:t>
            </a:r>
            <a:r>
              <a:rPr lang="en-GB" sz="1200" dirty="0"/>
              <a:t> under this </a:t>
            </a:r>
            <a:r>
              <a:rPr lang="en-GB" sz="1200" dirty="0">
                <a:hlinkClick r:id="rId5" tooltip="Creative Commons Attribution-Share Alike 2.0 Licence"/>
              </a:rPr>
              <a:t>Creative Commons Licence</a:t>
            </a:r>
            <a:r>
              <a:rPr lang="en-GB" sz="1200" dirty="0"/>
              <a:t>.</a:t>
            </a:r>
            <a:endParaRPr lang="en-US" sz="1200" dirty="0">
              <a:solidFill>
                <a:srgbClr val="59777D"/>
              </a:solidFill>
            </a:endParaRPr>
          </a:p>
          <a:p>
            <a:endParaRPr lang="en-GB" dirty="0"/>
          </a:p>
        </p:txBody>
      </p:sp>
    </p:spTree>
    <p:extLst>
      <p:ext uri="{BB962C8B-B14F-4D97-AF65-F5344CB8AC3E}">
        <p14:creationId xmlns:p14="http://schemas.microsoft.com/office/powerpoint/2010/main" val="235215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500" dirty="0">
                <a:solidFill>
                  <a:srgbClr val="59777D"/>
                </a:solidFill>
              </a:rPr>
              <a:t>Long term measurements tell us that Scotland’s climate is already changing. Over the last century temperatures have increased, sea levels have risen and rainfall patterns have changed including more heavy downpours. </a:t>
            </a:r>
          </a:p>
          <a:p>
            <a:endParaRPr lang="en-GB" sz="2500" dirty="0">
              <a:solidFill>
                <a:srgbClr val="59777D"/>
              </a:solidFill>
            </a:endParaRPr>
          </a:p>
          <a:p>
            <a:r>
              <a:rPr lang="en-GB" sz="2500" dirty="0">
                <a:solidFill>
                  <a:srgbClr val="59777D"/>
                </a:solidFill>
              </a:rPr>
              <a:t>These changes are expected to continue and increase over the coming decades. We can expect future changes in climate to be far greater than anything we have seen in the past.</a:t>
            </a:r>
          </a:p>
          <a:p>
            <a:endParaRPr lang="en-US" sz="2500" dirty="0">
              <a:solidFill>
                <a:srgbClr val="7B9CA3"/>
              </a:solidFill>
            </a:endParaRPr>
          </a:p>
        </p:txBody>
      </p:sp>
      <p:sp>
        <p:nvSpPr>
          <p:cNvPr id="4" name="Title 1"/>
          <p:cNvSpPr>
            <a:spLocks noGrp="1"/>
          </p:cNvSpPr>
          <p:nvPr>
            <p:ph type="title"/>
          </p:nvPr>
        </p:nvSpPr>
        <p:spPr>
          <a:xfrm>
            <a:off x="457200" y="151808"/>
            <a:ext cx="8229600" cy="855224"/>
          </a:xfrm>
        </p:spPr>
        <p:txBody>
          <a:bodyPr>
            <a:normAutofit fontScale="90000"/>
          </a:bodyPr>
          <a:lstStyle/>
          <a:p>
            <a:r>
              <a:rPr lang="en-GB" b="1" dirty="0"/>
              <a:t>How do we know that climate is </a:t>
            </a:r>
            <a:r>
              <a:rPr lang="en-GB" b="1" dirty="0" smtClean="0"/>
              <a:t/>
            </a:r>
            <a:br>
              <a:rPr lang="en-GB" b="1" dirty="0" smtClean="0"/>
            </a:br>
            <a:r>
              <a:rPr lang="en-GB" b="1" dirty="0" smtClean="0"/>
              <a:t>changing?</a:t>
            </a:r>
            <a:endParaRPr lang="en-US" b="1" dirty="0"/>
          </a:p>
        </p:txBody>
      </p:sp>
    </p:spTree>
    <p:extLst>
      <p:ext uri="{BB962C8B-B14F-4D97-AF65-F5344CB8AC3E}">
        <p14:creationId xmlns:p14="http://schemas.microsoft.com/office/powerpoint/2010/main" val="2352153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50"/>
            <a:ext cx="8229600" cy="855224"/>
          </a:xfrm>
        </p:spPr>
        <p:txBody>
          <a:bodyPr>
            <a:normAutofit fontScale="90000"/>
          </a:bodyPr>
          <a:lstStyle/>
          <a:p>
            <a:r>
              <a:rPr lang="en-US" b="1" dirty="0" smtClean="0"/>
              <a:t>How has Scotland’s climate changed</a:t>
            </a:r>
            <a:br>
              <a:rPr lang="en-US" b="1" dirty="0" smtClean="0"/>
            </a:br>
            <a:r>
              <a:rPr lang="en-US" b="1" dirty="0" smtClean="0"/>
              <a:t>already?</a:t>
            </a:r>
            <a:endParaRPr lang="en-US" b="1" dirty="0"/>
          </a:p>
        </p:txBody>
      </p:sp>
      <p:sp>
        <p:nvSpPr>
          <p:cNvPr id="3" name="Content Placeholder 2"/>
          <p:cNvSpPr>
            <a:spLocks noGrp="1"/>
          </p:cNvSpPr>
          <p:nvPr>
            <p:ph idx="1"/>
          </p:nvPr>
        </p:nvSpPr>
        <p:spPr/>
        <p:txBody>
          <a:bodyPr>
            <a:normAutofit/>
          </a:bodyPr>
          <a:lstStyle/>
          <a:p>
            <a:pPr marL="0" indent="0">
              <a:buNone/>
            </a:pPr>
            <a:r>
              <a:rPr lang="en-GB" sz="2500" dirty="0">
                <a:solidFill>
                  <a:srgbClr val="59777D"/>
                </a:solidFill>
              </a:rPr>
              <a:t>The last century has been a period of rapid climate change across Scotland</a:t>
            </a:r>
            <a:r>
              <a:rPr lang="en-GB" sz="2500" dirty="0" smtClean="0">
                <a:solidFill>
                  <a:srgbClr val="59777D"/>
                </a:solidFill>
              </a:rPr>
              <a:t>.</a:t>
            </a:r>
          </a:p>
          <a:p>
            <a:pPr marL="0" indent="0">
              <a:buNone/>
            </a:pPr>
            <a:endParaRPr lang="en-GB" sz="500" dirty="0">
              <a:solidFill>
                <a:srgbClr val="59777D"/>
              </a:solidFill>
            </a:endParaRPr>
          </a:p>
          <a:p>
            <a:pPr marL="0" indent="0">
              <a:buNone/>
            </a:pPr>
            <a:r>
              <a:rPr lang="en-GB" sz="2500" dirty="0" smtClean="0">
                <a:solidFill>
                  <a:srgbClr val="59777D"/>
                </a:solidFill>
              </a:rPr>
              <a:t>Scientific </a:t>
            </a:r>
            <a:r>
              <a:rPr lang="en-GB" sz="2500" dirty="0">
                <a:solidFill>
                  <a:srgbClr val="59777D"/>
                </a:solidFill>
              </a:rPr>
              <a:t>records show that over the last few decades</a:t>
            </a:r>
            <a:r>
              <a:rPr lang="en-GB" sz="2500" dirty="0" smtClean="0">
                <a:solidFill>
                  <a:srgbClr val="59777D"/>
                </a:solidFill>
              </a:rPr>
              <a:t>:</a:t>
            </a:r>
          </a:p>
          <a:p>
            <a:pPr marL="0" indent="0">
              <a:buNone/>
            </a:pPr>
            <a:endParaRPr lang="en-GB" sz="500" dirty="0">
              <a:solidFill>
                <a:srgbClr val="59777D"/>
              </a:solidFill>
            </a:endParaRPr>
          </a:p>
          <a:p>
            <a:pPr lvl="1"/>
            <a:r>
              <a:rPr lang="en-GB" sz="2200" dirty="0">
                <a:solidFill>
                  <a:srgbClr val="59777D"/>
                </a:solidFill>
              </a:rPr>
              <a:t>Temperatures have increased - with the last decade the warmest ever </a:t>
            </a:r>
            <a:r>
              <a:rPr lang="en-GB" sz="2200" dirty="0" smtClean="0">
                <a:solidFill>
                  <a:srgbClr val="59777D"/>
                </a:solidFill>
              </a:rPr>
              <a:t>recorded</a:t>
            </a:r>
            <a:endParaRPr lang="en-GB" sz="2200" dirty="0">
              <a:solidFill>
                <a:srgbClr val="59777D"/>
              </a:solidFill>
            </a:endParaRPr>
          </a:p>
          <a:p>
            <a:pPr lvl="1"/>
            <a:r>
              <a:rPr lang="en-GB" sz="2200" dirty="0">
                <a:solidFill>
                  <a:srgbClr val="59777D"/>
                </a:solidFill>
              </a:rPr>
              <a:t> Rainfall patterns have changed - with increased rainfall and more heavy </a:t>
            </a:r>
            <a:r>
              <a:rPr lang="en-GB" sz="2200" dirty="0" smtClean="0">
                <a:solidFill>
                  <a:srgbClr val="59777D"/>
                </a:solidFill>
              </a:rPr>
              <a:t>downpours</a:t>
            </a:r>
            <a:endParaRPr lang="en-GB" sz="2200" dirty="0">
              <a:solidFill>
                <a:srgbClr val="59777D"/>
              </a:solidFill>
            </a:endParaRPr>
          </a:p>
          <a:p>
            <a:pPr lvl="1"/>
            <a:r>
              <a:rPr lang="en-GB" sz="2200" dirty="0">
                <a:solidFill>
                  <a:srgbClr val="59777D"/>
                </a:solidFill>
              </a:rPr>
              <a:t> Sea-level has risen around Scotland’s coast</a:t>
            </a:r>
          </a:p>
          <a:p>
            <a:pPr lvl="1"/>
            <a:r>
              <a:rPr lang="en-GB" sz="2200" dirty="0">
                <a:solidFill>
                  <a:srgbClr val="59777D"/>
                </a:solidFill>
              </a:rPr>
              <a:t>There have been fewer days with frost and snow cover</a:t>
            </a:r>
          </a:p>
          <a:p>
            <a:endParaRPr lang="en-US" sz="2500" dirty="0">
              <a:solidFill>
                <a:srgbClr val="59777D"/>
              </a:solidFill>
            </a:endParaRPr>
          </a:p>
        </p:txBody>
      </p:sp>
    </p:spTree>
    <p:extLst>
      <p:ext uri="{BB962C8B-B14F-4D97-AF65-F5344CB8AC3E}">
        <p14:creationId xmlns:p14="http://schemas.microsoft.com/office/powerpoint/2010/main" val="290374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40" y="124510"/>
            <a:ext cx="8229600" cy="855224"/>
          </a:xfrm>
        </p:spPr>
        <p:txBody>
          <a:bodyPr>
            <a:normAutofit fontScale="90000"/>
          </a:bodyPr>
          <a:lstStyle/>
          <a:p>
            <a:r>
              <a:rPr lang="en-US" b="1" dirty="0" smtClean="0"/>
              <a:t>What changes are expected in the </a:t>
            </a:r>
            <a:br>
              <a:rPr lang="en-US" b="1" dirty="0" smtClean="0"/>
            </a:br>
            <a:r>
              <a:rPr lang="en-US" b="1" dirty="0" smtClean="0"/>
              <a:t>future?</a:t>
            </a:r>
            <a:endParaRPr lang="en-US" b="1" dirty="0"/>
          </a:p>
        </p:txBody>
      </p:sp>
      <p:sp>
        <p:nvSpPr>
          <p:cNvPr id="3" name="Content Placeholder 2"/>
          <p:cNvSpPr>
            <a:spLocks noGrp="1"/>
          </p:cNvSpPr>
          <p:nvPr>
            <p:ph idx="1"/>
          </p:nvPr>
        </p:nvSpPr>
        <p:spPr/>
        <p:txBody>
          <a:bodyPr>
            <a:normAutofit fontScale="70000" lnSpcReduction="20000"/>
          </a:bodyPr>
          <a:lstStyle/>
          <a:p>
            <a:pPr marL="0" indent="0">
              <a:buNone/>
            </a:pPr>
            <a:r>
              <a:rPr lang="en-GB" sz="3600" dirty="0" smtClean="0">
                <a:solidFill>
                  <a:srgbClr val="7B9CA3"/>
                </a:solidFill>
              </a:rPr>
              <a:t>Scientists </a:t>
            </a:r>
            <a:r>
              <a:rPr lang="en-GB" sz="3600" dirty="0">
                <a:solidFill>
                  <a:srgbClr val="7B9CA3"/>
                </a:solidFill>
              </a:rPr>
              <a:t>expect that that the changes in climate recorded over the last century will continue and increase. </a:t>
            </a:r>
            <a:endParaRPr lang="en-GB" sz="3600" dirty="0" smtClean="0">
              <a:solidFill>
                <a:srgbClr val="7B9CA3"/>
              </a:solidFill>
            </a:endParaRPr>
          </a:p>
          <a:p>
            <a:pPr marL="0" indent="0">
              <a:buNone/>
            </a:pPr>
            <a:endParaRPr lang="en-GB" sz="800" dirty="0">
              <a:solidFill>
                <a:srgbClr val="7B9CA3"/>
              </a:solidFill>
            </a:endParaRPr>
          </a:p>
          <a:p>
            <a:pPr marL="0" indent="0">
              <a:buNone/>
            </a:pPr>
            <a:r>
              <a:rPr lang="en-GB" sz="3600" dirty="0">
                <a:solidFill>
                  <a:srgbClr val="7B9CA3"/>
                </a:solidFill>
              </a:rPr>
              <a:t>Key long-term climate change trends for Scotland are: </a:t>
            </a:r>
          </a:p>
          <a:p>
            <a:pPr lvl="1"/>
            <a:endParaRPr lang="en-GB" sz="800" dirty="0" smtClean="0">
              <a:solidFill>
                <a:srgbClr val="7B9CA3"/>
              </a:solidFill>
            </a:endParaRPr>
          </a:p>
          <a:p>
            <a:pPr lvl="1"/>
            <a:r>
              <a:rPr lang="en-GB" sz="3300" dirty="0" smtClean="0">
                <a:solidFill>
                  <a:srgbClr val="7B9CA3"/>
                </a:solidFill>
              </a:rPr>
              <a:t>Weather </a:t>
            </a:r>
            <a:r>
              <a:rPr lang="en-GB" sz="3300" dirty="0">
                <a:solidFill>
                  <a:srgbClr val="7B9CA3"/>
                </a:solidFill>
              </a:rPr>
              <a:t>will remain variable, it may become more variable</a:t>
            </a:r>
          </a:p>
          <a:p>
            <a:pPr lvl="1"/>
            <a:r>
              <a:rPr lang="en-GB" sz="3300" dirty="0">
                <a:solidFill>
                  <a:srgbClr val="7B9CA3"/>
                </a:solidFill>
              </a:rPr>
              <a:t>Typical summers will be hotter and drier </a:t>
            </a:r>
          </a:p>
          <a:p>
            <a:pPr lvl="1"/>
            <a:r>
              <a:rPr lang="en-GB" sz="3300" dirty="0">
                <a:solidFill>
                  <a:srgbClr val="7B9CA3"/>
                </a:solidFill>
              </a:rPr>
              <a:t>Typical winter / autumn will be milder and wetter</a:t>
            </a:r>
          </a:p>
          <a:p>
            <a:pPr lvl="1"/>
            <a:r>
              <a:rPr lang="en-GB" sz="3300" dirty="0">
                <a:solidFill>
                  <a:srgbClr val="7B9CA3"/>
                </a:solidFill>
              </a:rPr>
              <a:t>Sea level will continue to rise</a:t>
            </a:r>
          </a:p>
          <a:p>
            <a:pPr lvl="1"/>
            <a:r>
              <a:rPr lang="en-GB" sz="3300" dirty="0">
                <a:solidFill>
                  <a:srgbClr val="7B9CA3"/>
                </a:solidFill>
              </a:rPr>
              <a:t>We can also expect to see: </a:t>
            </a:r>
          </a:p>
          <a:p>
            <a:pPr lvl="1"/>
            <a:r>
              <a:rPr lang="en-GB" sz="3300" dirty="0">
                <a:solidFill>
                  <a:srgbClr val="7B9CA3"/>
                </a:solidFill>
              </a:rPr>
              <a:t>Increases in summer heat waves, extreme temperatures and drought</a:t>
            </a:r>
          </a:p>
          <a:p>
            <a:pPr lvl="1"/>
            <a:r>
              <a:rPr lang="en-GB" sz="3300" dirty="0">
                <a:solidFill>
                  <a:srgbClr val="7B9CA3"/>
                </a:solidFill>
              </a:rPr>
              <a:t>Increases in heavy rainfall events</a:t>
            </a:r>
          </a:p>
          <a:p>
            <a:pPr lvl="1"/>
            <a:r>
              <a:rPr lang="en-GB" sz="3300" dirty="0">
                <a:solidFill>
                  <a:srgbClr val="7B9CA3"/>
                </a:solidFill>
              </a:rPr>
              <a:t>Less frost and snowfall</a:t>
            </a:r>
          </a:p>
          <a:p>
            <a:endParaRPr lang="en-US" dirty="0">
              <a:solidFill>
                <a:srgbClr val="7B9CA3"/>
              </a:solidFill>
            </a:endParaRPr>
          </a:p>
        </p:txBody>
      </p:sp>
    </p:spTree>
    <p:extLst>
      <p:ext uri="{BB962C8B-B14F-4D97-AF65-F5344CB8AC3E}">
        <p14:creationId xmlns:p14="http://schemas.microsoft.com/office/powerpoint/2010/main" val="2903749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964"/>
            <a:ext cx="8229600" cy="855224"/>
          </a:xfrm>
        </p:spPr>
        <p:txBody>
          <a:bodyPr/>
          <a:lstStyle/>
          <a:p>
            <a:r>
              <a:rPr lang="en-US" b="1" dirty="0" smtClean="0"/>
              <a:t>Why </a:t>
            </a:r>
            <a:r>
              <a:rPr lang="en-US" b="1" dirty="0"/>
              <a:t>i</a:t>
            </a:r>
            <a:r>
              <a:rPr lang="en-US" b="1" dirty="0" smtClean="0"/>
              <a:t>s </a:t>
            </a:r>
            <a:r>
              <a:rPr lang="en-US" b="1" dirty="0"/>
              <a:t>o</a:t>
            </a:r>
            <a:r>
              <a:rPr lang="en-US" b="1" dirty="0" smtClean="0"/>
              <a:t>ur climate changing?</a:t>
            </a:r>
            <a:endParaRPr lang="en-US" b="1" dirty="0"/>
          </a:p>
        </p:txBody>
      </p:sp>
      <p:sp>
        <p:nvSpPr>
          <p:cNvPr id="3" name="Content Placeholder 2"/>
          <p:cNvSpPr>
            <a:spLocks noGrp="1"/>
          </p:cNvSpPr>
          <p:nvPr>
            <p:ph idx="1"/>
          </p:nvPr>
        </p:nvSpPr>
        <p:spPr>
          <a:xfrm>
            <a:off x="252484" y="1580508"/>
            <a:ext cx="5029200" cy="4390697"/>
          </a:xfrm>
        </p:spPr>
        <p:txBody>
          <a:bodyPr>
            <a:normAutofit/>
          </a:bodyPr>
          <a:lstStyle/>
          <a:p>
            <a:pPr marL="0" indent="0">
              <a:buNone/>
            </a:pPr>
            <a:r>
              <a:rPr lang="en-GB" sz="2500" dirty="0" smtClean="0">
                <a:solidFill>
                  <a:srgbClr val="7B9CA3"/>
                </a:solidFill>
              </a:rPr>
              <a:t>Every </a:t>
            </a:r>
            <a:r>
              <a:rPr lang="en-GB" sz="2500" dirty="0">
                <a:solidFill>
                  <a:srgbClr val="7B9CA3"/>
                </a:solidFill>
              </a:rPr>
              <a:t>day millions of tons of the greenhouse gases such as carbon dioxide are emitted into the </a:t>
            </a:r>
            <a:r>
              <a:rPr lang="en-GB" sz="2500" dirty="0" smtClean="0">
                <a:solidFill>
                  <a:srgbClr val="7B9CA3"/>
                </a:solidFill>
              </a:rPr>
              <a:t>atmosphere as </a:t>
            </a:r>
            <a:r>
              <a:rPr lang="en-GB" sz="2500" dirty="0">
                <a:solidFill>
                  <a:srgbClr val="7B9CA3"/>
                </a:solidFill>
              </a:rPr>
              <a:t>we burn fossil </a:t>
            </a:r>
            <a:endParaRPr lang="en-GB" sz="2500" dirty="0" smtClean="0">
              <a:solidFill>
                <a:srgbClr val="7B9CA3"/>
              </a:solidFill>
            </a:endParaRPr>
          </a:p>
          <a:p>
            <a:pPr marL="0" indent="0">
              <a:buNone/>
            </a:pPr>
            <a:r>
              <a:rPr lang="en-GB" sz="2500" dirty="0" smtClean="0">
                <a:solidFill>
                  <a:srgbClr val="7B9CA3"/>
                </a:solidFill>
              </a:rPr>
              <a:t>fuels </a:t>
            </a:r>
            <a:r>
              <a:rPr lang="en-GB" sz="2500" dirty="0">
                <a:solidFill>
                  <a:srgbClr val="7B9CA3"/>
                </a:solidFill>
              </a:rPr>
              <a:t>for energy, heat and </a:t>
            </a:r>
            <a:endParaRPr lang="en-GB" sz="2500" dirty="0" smtClean="0">
              <a:solidFill>
                <a:srgbClr val="7B9CA3"/>
              </a:solidFill>
            </a:endParaRPr>
          </a:p>
          <a:p>
            <a:pPr marL="0" indent="0">
              <a:buNone/>
            </a:pPr>
            <a:r>
              <a:rPr lang="en-GB" sz="2500" dirty="0" smtClean="0">
                <a:solidFill>
                  <a:srgbClr val="7B9CA3"/>
                </a:solidFill>
              </a:rPr>
              <a:t>transport.</a:t>
            </a:r>
          </a:p>
        </p:txBody>
      </p:sp>
      <p:pic>
        <p:nvPicPr>
          <p:cNvPr id="2050" name="Picture 2" descr="C:\Users\annab\AppData\Local\Microsoft\Windows\INetCache\Content.Outlook\3L7LWN1X\6874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74" y="1580508"/>
            <a:ext cx="4101151" cy="2720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726" y="4430578"/>
            <a:ext cx="8638903" cy="1554272"/>
          </a:xfrm>
          <a:prstGeom prst="rect">
            <a:avLst/>
          </a:prstGeom>
          <a:noFill/>
        </p:spPr>
        <p:txBody>
          <a:bodyPr wrap="none" rtlCol="0">
            <a:spAutoFit/>
          </a:bodyPr>
          <a:lstStyle/>
          <a:p>
            <a:r>
              <a:rPr lang="en-GB" sz="2500" dirty="0" smtClean="0">
                <a:solidFill>
                  <a:srgbClr val="7B9CA3"/>
                </a:solidFill>
              </a:rPr>
              <a:t>These </a:t>
            </a:r>
            <a:r>
              <a:rPr lang="en-GB" sz="2500" dirty="0">
                <a:solidFill>
                  <a:srgbClr val="7B9CA3"/>
                </a:solidFill>
              </a:rPr>
              <a:t>greenhouse gases trap heat inside the earth’s atmosphere </a:t>
            </a:r>
            <a:endParaRPr lang="en-GB" sz="2500" dirty="0" smtClean="0">
              <a:solidFill>
                <a:srgbClr val="7B9CA3"/>
              </a:solidFill>
            </a:endParaRPr>
          </a:p>
          <a:p>
            <a:r>
              <a:rPr lang="en-GB" sz="2500" dirty="0" smtClean="0">
                <a:solidFill>
                  <a:srgbClr val="7B9CA3"/>
                </a:solidFill>
              </a:rPr>
              <a:t>and </a:t>
            </a:r>
            <a:r>
              <a:rPr lang="en-GB" sz="2500" dirty="0">
                <a:solidFill>
                  <a:srgbClr val="7B9CA3"/>
                </a:solidFill>
              </a:rPr>
              <a:t>are causing </a:t>
            </a:r>
            <a:r>
              <a:rPr lang="en-GB" sz="2500" dirty="0" smtClean="0">
                <a:solidFill>
                  <a:srgbClr val="7B9CA3"/>
                </a:solidFill>
              </a:rPr>
              <a:t>the </a:t>
            </a:r>
            <a:r>
              <a:rPr lang="en-GB" sz="2500" dirty="0">
                <a:solidFill>
                  <a:srgbClr val="7B9CA3"/>
                </a:solidFill>
              </a:rPr>
              <a:t>planet to warm causing rising temperatures, </a:t>
            </a:r>
            <a:endParaRPr lang="en-GB" sz="2500" dirty="0" smtClean="0">
              <a:solidFill>
                <a:srgbClr val="7B9CA3"/>
              </a:solidFill>
            </a:endParaRPr>
          </a:p>
          <a:p>
            <a:r>
              <a:rPr lang="en-GB" sz="2500" dirty="0" smtClean="0">
                <a:solidFill>
                  <a:srgbClr val="7B9CA3"/>
                </a:solidFill>
              </a:rPr>
              <a:t>sea </a:t>
            </a:r>
            <a:r>
              <a:rPr lang="en-GB" sz="2500" dirty="0">
                <a:solidFill>
                  <a:srgbClr val="7B9CA3"/>
                </a:solidFill>
              </a:rPr>
              <a:t>level rise and changes in rainfall.</a:t>
            </a:r>
            <a:r>
              <a:rPr lang="en-GB" dirty="0">
                <a:solidFill>
                  <a:srgbClr val="7B9CA3"/>
                </a:solidFill>
              </a:rPr>
              <a:t> </a:t>
            </a:r>
          </a:p>
          <a:p>
            <a:endParaRPr lang="en-GB" sz="200" dirty="0">
              <a:solidFill>
                <a:srgbClr val="7B9CA3"/>
              </a:solidFill>
            </a:endParaRPr>
          </a:p>
          <a:p>
            <a:endParaRPr lang="en-GB" dirty="0"/>
          </a:p>
        </p:txBody>
      </p:sp>
    </p:spTree>
    <p:extLst>
      <p:ext uri="{BB962C8B-B14F-4D97-AF65-F5344CB8AC3E}">
        <p14:creationId xmlns:p14="http://schemas.microsoft.com/office/powerpoint/2010/main" val="290374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60"/>
            <a:ext cx="8229600" cy="855224"/>
          </a:xfrm>
        </p:spPr>
        <p:txBody>
          <a:bodyPr/>
          <a:lstStyle/>
          <a:p>
            <a:r>
              <a:rPr lang="en-GB" b="1" dirty="0" smtClean="0"/>
              <a:t>Why is our climate changing?</a:t>
            </a:r>
            <a:endParaRPr lang="en-GB" b="1" dirty="0"/>
          </a:p>
        </p:txBody>
      </p:sp>
      <p:sp>
        <p:nvSpPr>
          <p:cNvPr id="3" name="Content Placeholder 2"/>
          <p:cNvSpPr>
            <a:spLocks noGrp="1"/>
          </p:cNvSpPr>
          <p:nvPr>
            <p:ph idx="1"/>
          </p:nvPr>
        </p:nvSpPr>
        <p:spPr>
          <a:xfrm>
            <a:off x="348018" y="1613848"/>
            <a:ext cx="8229600" cy="4390697"/>
          </a:xfrm>
        </p:spPr>
        <p:txBody>
          <a:bodyPr>
            <a:normAutofit/>
          </a:bodyPr>
          <a:lstStyle/>
          <a:p>
            <a:endParaRPr lang="en-GB" dirty="0">
              <a:solidFill>
                <a:srgbClr val="7B9CA3"/>
              </a:solidFill>
            </a:endParaRPr>
          </a:p>
          <a:p>
            <a:pPr marL="0" indent="0">
              <a:buNone/>
            </a:pPr>
            <a:r>
              <a:rPr lang="en-GB" sz="2500" dirty="0">
                <a:solidFill>
                  <a:srgbClr val="7B9CA3"/>
                </a:solidFill>
              </a:rPr>
              <a:t>We can limit the amount of future climate change by reducing our </a:t>
            </a:r>
            <a:r>
              <a:rPr lang="en-GB" sz="2500" dirty="0" smtClean="0">
                <a:solidFill>
                  <a:srgbClr val="7B9CA3"/>
                </a:solidFill>
              </a:rPr>
              <a:t>greenhouse </a:t>
            </a:r>
            <a:r>
              <a:rPr lang="en-GB" sz="2500" dirty="0">
                <a:solidFill>
                  <a:srgbClr val="7B9CA3"/>
                </a:solidFill>
              </a:rPr>
              <a:t>gas emissions, however the greenhouse </a:t>
            </a:r>
            <a:r>
              <a:rPr lang="en-GB" sz="2500" dirty="0" smtClean="0">
                <a:solidFill>
                  <a:srgbClr val="7B9CA3"/>
                </a:solidFill>
              </a:rPr>
              <a:t>gases </a:t>
            </a:r>
            <a:r>
              <a:rPr lang="en-GB" sz="2500" dirty="0">
                <a:solidFill>
                  <a:srgbClr val="7B9CA3"/>
                </a:solidFill>
              </a:rPr>
              <a:t>that </a:t>
            </a:r>
            <a:r>
              <a:rPr lang="en-GB" sz="2500" dirty="0" smtClean="0">
                <a:solidFill>
                  <a:srgbClr val="7B9CA3"/>
                </a:solidFill>
              </a:rPr>
              <a:t>are </a:t>
            </a:r>
            <a:r>
              <a:rPr lang="en-GB" sz="2500" dirty="0">
                <a:solidFill>
                  <a:srgbClr val="7B9CA3"/>
                </a:solidFill>
              </a:rPr>
              <a:t>already in the atmosphere and those that we are emitting </a:t>
            </a:r>
            <a:r>
              <a:rPr lang="en-GB" sz="2500" dirty="0" smtClean="0">
                <a:solidFill>
                  <a:srgbClr val="7B9CA3"/>
                </a:solidFill>
              </a:rPr>
              <a:t>today </a:t>
            </a:r>
            <a:r>
              <a:rPr lang="en-GB" sz="2500" dirty="0">
                <a:solidFill>
                  <a:srgbClr val="7B9CA3"/>
                </a:solidFill>
              </a:rPr>
              <a:t>mean that our climate will continue to </a:t>
            </a:r>
            <a:r>
              <a:rPr lang="en-GB" sz="2500" dirty="0" smtClean="0">
                <a:solidFill>
                  <a:srgbClr val="7B9CA3"/>
                </a:solidFill>
              </a:rPr>
              <a:t>change for many years to come. </a:t>
            </a:r>
            <a:endParaRPr lang="en-GB" sz="2500" dirty="0">
              <a:solidFill>
                <a:srgbClr val="7B9CA3"/>
              </a:solidFill>
            </a:endParaRPr>
          </a:p>
          <a:p>
            <a:endParaRPr lang="en-GB" dirty="0"/>
          </a:p>
        </p:txBody>
      </p:sp>
    </p:spTree>
    <p:extLst>
      <p:ext uri="{BB962C8B-B14F-4D97-AF65-F5344CB8AC3E}">
        <p14:creationId xmlns:p14="http://schemas.microsoft.com/office/powerpoint/2010/main" val="2329079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340</TotalTime>
  <Words>1123</Words>
  <Application>Microsoft Office PowerPoint</Application>
  <PresentationFormat>On-screen Show (4:3)</PresentationFormat>
  <Paragraphs>119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Climate Ready Places</vt:lpstr>
      <vt:lpstr>Introduction</vt:lpstr>
      <vt:lpstr>  What’s the difference between weather  and climate? </vt:lpstr>
      <vt:lpstr>How do we know that climate is  changing?</vt:lpstr>
      <vt:lpstr>How do we know that climate is  changing?</vt:lpstr>
      <vt:lpstr>How has Scotland’s climate changed already?</vt:lpstr>
      <vt:lpstr>What changes are expected in the  future?</vt:lpstr>
      <vt:lpstr>Why is our climate changing?</vt:lpstr>
      <vt:lpstr>Why is our climate changing?</vt:lpstr>
      <vt:lpstr>PowerPoint Presentation</vt:lpstr>
      <vt:lpstr>Buildings where we live, work and play</vt:lpstr>
      <vt:lpstr>PowerPoint Presentation</vt:lpstr>
      <vt:lpstr>PowerPoint Presentation</vt:lpstr>
      <vt:lpstr>PowerPoint Presentation</vt:lpstr>
      <vt:lpstr>PowerPoint Presentation</vt:lpstr>
      <vt:lpstr>PowerPoint Presentation</vt:lpstr>
      <vt:lpstr>What can we do?</vt:lpstr>
      <vt:lpstr>What can we do?</vt:lpstr>
      <vt:lpstr>More information and resources</vt:lpstr>
      <vt:lpstr>PowerPoint Presentation</vt:lpstr>
    </vt:vector>
  </TitlesOfParts>
  <Company>LBD Creative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 Whittles</dc:creator>
  <cp:lastModifiedBy>Anna Beswick</cp:lastModifiedBy>
  <cp:revision>45</cp:revision>
  <dcterms:created xsi:type="dcterms:W3CDTF">2016-11-15T09:48:58Z</dcterms:created>
  <dcterms:modified xsi:type="dcterms:W3CDTF">2017-03-01T09:32:29Z</dcterms:modified>
</cp:coreProperties>
</file>